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tags/tag2.xml" ContentType="application/vnd.openxmlformats-officedocument.presentationml.tags+xml"/>
  <Override PartName="/ppt/tags/tag3.xml" ContentType="application/vnd.openxmlformats-officedocument.presentationml.tags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8" r:id="rId2"/>
    <p:sldId id="258" r:id="rId3"/>
    <p:sldId id="259" r:id="rId4"/>
    <p:sldId id="260" r:id="rId5"/>
    <p:sldId id="256" r:id="rId6"/>
    <p:sldId id="261" r:id="rId7"/>
    <p:sldId id="262" r:id="rId8"/>
    <p:sldId id="257" r:id="rId9"/>
    <p:sldId id="263" r:id="rId10"/>
    <p:sldId id="264" r:id="rId11"/>
    <p:sldId id="265" r:id="rId12"/>
    <p:sldId id="266" r:id="rId13"/>
    <p:sldId id="267" r:id="rId14"/>
  </p:sldIdLst>
  <p:sldSz cx="9144000" cy="6858000" type="screen4x3"/>
  <p:notesSz cx="7099300" cy="10234613"/>
  <p:defaultTextStyle>
    <a:defPPr>
      <a:defRPr lang="de-DE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60" autoAdjust="0"/>
  </p:normalViewPr>
  <p:slideViewPr>
    <p:cSldViewPr>
      <p:cViewPr varScale="1">
        <p:scale>
          <a:sx n="88" d="100"/>
          <a:sy n="88" d="100"/>
        </p:scale>
        <p:origin x="-96" y="-4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  <p:sld r:id="rId2" collapse="1"/>
      <p:sld r:id="rId3" collapse="1"/>
      <p:sld r:id="rId4" collapse="1"/>
      <p:sld r:id="rId5" collapse="1"/>
      <p:sld r:id="rId6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_rels/viewProps.xml.rels><?xml version="1.0" encoding="UTF-8" standalone="yes"?>
<Relationships xmlns="http://schemas.openxmlformats.org/package/2006/relationships"><Relationship Id="rId3" Type="http://schemas.openxmlformats.org/officeDocument/2006/relationships/slide" Target="slides/slide7.xml"/><Relationship Id="rId2" Type="http://schemas.openxmlformats.org/officeDocument/2006/relationships/slide" Target="slides/slide4.xml"/><Relationship Id="rId1" Type="http://schemas.openxmlformats.org/officeDocument/2006/relationships/slide" Target="slides/slide3.xml"/><Relationship Id="rId6" Type="http://schemas.openxmlformats.org/officeDocument/2006/relationships/slide" Target="slides/slide12.xml"/><Relationship Id="rId5" Type="http://schemas.openxmlformats.org/officeDocument/2006/relationships/slide" Target="slides/slide10.xml"/><Relationship Id="rId4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10963C-97BC-4D33-BD15-270722232863}" type="datetimeFigureOut">
              <a:rPr lang="de-DE"/>
              <a:pPr>
                <a:defRPr/>
              </a:pPr>
              <a:t>15.04.2015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719EF3-093A-438C-84A7-C20843DD893C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  <p:transition spd="med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0FB55F-7618-486D-AD38-F0D84ED3CB20}" type="datetimeFigureOut">
              <a:rPr lang="de-DE"/>
              <a:pPr>
                <a:defRPr/>
              </a:pPr>
              <a:t>15.04.2015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28DCBF-AB93-42CA-8919-9A2F4A1E888E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  <p:transition spd="med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7676A6-F30D-4D36-B9D5-BFC41AD88E49}" type="datetimeFigureOut">
              <a:rPr lang="de-DE"/>
              <a:pPr>
                <a:defRPr/>
              </a:pPr>
              <a:t>15.04.2015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319852-6343-4763-B3F9-E7C713048BD9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  <p:transition spd="med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B5C3A3-B039-4CC0-BD4D-A7243409DF4F}" type="datetimeFigureOut">
              <a:rPr lang="de-DE"/>
              <a:pPr>
                <a:defRPr/>
              </a:pPr>
              <a:t>15.04.2015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EC39F2-A855-42AC-8F00-DA453D8CB1AE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  <p:transition spd="med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67F3B4-1AB0-4289-9D5A-EFF1E4417F45}" type="datetimeFigureOut">
              <a:rPr lang="de-DE"/>
              <a:pPr>
                <a:defRPr/>
              </a:pPr>
              <a:t>15.04.2015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C20852-74E1-4439-8245-DCD29DF85762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  <p:transition spd="med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84FD6A-AF3B-4E7D-8C7B-97A3E5C9AC5C}" type="datetimeFigureOut">
              <a:rPr lang="de-DE"/>
              <a:pPr>
                <a:defRPr/>
              </a:pPr>
              <a:t>15.04.2015</a:t>
            </a:fld>
            <a:endParaRPr lang="de-DE"/>
          </a:p>
        </p:txBody>
      </p:sp>
      <p:sp>
        <p:nvSpPr>
          <p:cNvPr id="6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E5E5CF-2CA5-46E3-853D-9201FE4EAF10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  <p:transition spd="med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A7831A-6680-4A60-B13D-64006B6C51F5}" type="datetimeFigureOut">
              <a:rPr lang="de-DE"/>
              <a:pPr>
                <a:defRPr/>
              </a:pPr>
              <a:t>15.04.2015</a:t>
            </a:fld>
            <a:endParaRPr lang="de-DE"/>
          </a:p>
        </p:txBody>
      </p:sp>
      <p:sp>
        <p:nvSpPr>
          <p:cNvPr id="8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9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6E251A-2F7D-4DFC-9772-ECFF98DB7DDE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  <p:transition spd="med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3AB1B4-2827-496A-8087-5504EEDE641D}" type="datetimeFigureOut">
              <a:rPr lang="de-DE"/>
              <a:pPr>
                <a:defRPr/>
              </a:pPr>
              <a:t>15.04.2015</a:t>
            </a:fld>
            <a:endParaRPr lang="de-DE"/>
          </a:p>
        </p:txBody>
      </p:sp>
      <p:sp>
        <p:nvSpPr>
          <p:cNvPr id="4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B8F7B6-DC42-4274-9FA3-63426A25E46E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  <p:transition spd="med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10E85E-87C9-41B9-BB02-D471329C8EF7}" type="datetimeFigureOut">
              <a:rPr lang="de-DE"/>
              <a:pPr>
                <a:defRPr/>
              </a:pPr>
              <a:t>15.04.2015</a:t>
            </a:fld>
            <a:endParaRPr lang="de-DE"/>
          </a:p>
        </p:txBody>
      </p:sp>
      <p:sp>
        <p:nvSpPr>
          <p:cNvPr id="3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4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C0C4AE-A0CF-4628-9902-28CA525CB3FD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  <p:transition spd="med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63C5B6-A4A0-4EB5-B21F-0BEB480FDB0B}" type="datetimeFigureOut">
              <a:rPr lang="de-DE"/>
              <a:pPr>
                <a:defRPr/>
              </a:pPr>
              <a:t>15.04.2015</a:t>
            </a:fld>
            <a:endParaRPr lang="de-DE"/>
          </a:p>
        </p:txBody>
      </p:sp>
      <p:sp>
        <p:nvSpPr>
          <p:cNvPr id="6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2DF666-BB4B-4E45-A0E4-6F20BC656E61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  <p:transition spd="med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F23187-983B-448C-9C0B-9F3E24CA5B2E}" type="datetimeFigureOut">
              <a:rPr lang="de-DE"/>
              <a:pPr>
                <a:defRPr/>
              </a:pPr>
              <a:t>15.04.2015</a:t>
            </a:fld>
            <a:endParaRPr lang="de-DE"/>
          </a:p>
        </p:txBody>
      </p:sp>
      <p:sp>
        <p:nvSpPr>
          <p:cNvPr id="6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3EDC7D-3CAC-42CA-9CF0-90B852F1870D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  <p:transition spd="med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elplatzhalt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Titelmasterformat durch Klicken bearbeiten</a:t>
            </a:r>
          </a:p>
        </p:txBody>
      </p:sp>
      <p:sp>
        <p:nvSpPr>
          <p:cNvPr id="1027" name="Textplatzhalt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4C763C8C-9FB5-4F5A-943A-8C9467DFE6B7}" type="datetimeFigureOut">
              <a:rPr lang="de-DE"/>
              <a:pPr>
                <a:defRPr/>
              </a:pPr>
              <a:t>15.04.2015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71889271-956F-46E0-97FC-4DEF2FC5ABD2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med">
    <p:fade/>
  </p:transition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6.xml"/><Relationship Id="rId4" Type="http://schemas.openxmlformats.org/officeDocument/2006/relationships/image" Target="../media/image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7.xml"/><Relationship Id="rId5" Type="http://schemas.openxmlformats.org/officeDocument/2006/relationships/image" Target="../media/image1.jpeg"/><Relationship Id="rId4" Type="http://schemas.openxmlformats.org/officeDocument/2006/relationships/image" Target="../media/image17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6" Type="http://schemas.openxmlformats.org/officeDocument/2006/relationships/image" Target="../media/image6.pn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Relationship Id="rId4" Type="http://schemas.openxmlformats.org/officeDocument/2006/relationships/image" Target="../media/image1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.xml"/><Relationship Id="rId5" Type="http://schemas.openxmlformats.org/officeDocument/2006/relationships/image" Target="../media/image1.jpeg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.xml"/><Relationship Id="rId5" Type="http://schemas.openxmlformats.org/officeDocument/2006/relationships/image" Target="../media/image1.jpeg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5.xml"/><Relationship Id="rId4" Type="http://schemas.openxmlformats.org/officeDocument/2006/relationships/image" Target="../media/image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3"/>
          <p:cNvSpPr>
            <a:spLocks noChangeArrowheads="1"/>
          </p:cNvSpPr>
          <p:nvPr/>
        </p:nvSpPr>
        <p:spPr bwMode="auto">
          <a:xfrm>
            <a:off x="0" y="0"/>
            <a:ext cx="9144000" cy="1981200"/>
          </a:xfrm>
          <a:prstGeom prst="rect">
            <a:avLst/>
          </a:prstGeom>
          <a:gradFill rotWithShape="0">
            <a:gsLst>
              <a:gs pos="0">
                <a:srgbClr val="8DA53F"/>
              </a:gs>
              <a:gs pos="100000">
                <a:schemeClr val="tx1"/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de-DE"/>
          </a:p>
        </p:txBody>
      </p:sp>
      <p:pic>
        <p:nvPicPr>
          <p:cNvPr id="5" name="Picture 14" descr="E:\Eigene Bilder\Latein\Rom\ForumRomanum_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86400" y="0"/>
            <a:ext cx="3657600" cy="1790700"/>
          </a:xfrm>
          <a:prstGeom prst="rect">
            <a:avLst/>
          </a:prstGeom>
          <a:noFill/>
        </p:spPr>
      </p:pic>
      <p:sp>
        <p:nvSpPr>
          <p:cNvPr id="7" name="Text Box 15"/>
          <p:cNvSpPr txBox="1">
            <a:spLocks noChangeArrowheads="1"/>
          </p:cNvSpPr>
          <p:nvPr/>
        </p:nvSpPr>
        <p:spPr bwMode="auto">
          <a:xfrm>
            <a:off x="0" y="188640"/>
            <a:ext cx="54864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de-DE" sz="2000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Fachschaft Latein des Pelizaeus-Gymnasiums</a:t>
            </a:r>
          </a:p>
        </p:txBody>
      </p:sp>
      <p:sp>
        <p:nvSpPr>
          <p:cNvPr id="8" name="Text Box 3"/>
          <p:cNvSpPr txBox="1">
            <a:spLocks noChangeArrowheads="1"/>
          </p:cNvSpPr>
          <p:nvPr/>
        </p:nvSpPr>
        <p:spPr bwMode="auto">
          <a:xfrm>
            <a:off x="899592" y="3429000"/>
            <a:ext cx="6858000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de-DE" sz="4400" b="1" dirty="0" smtClean="0"/>
              <a:t>Warum Latein ?</a:t>
            </a:r>
            <a:endParaRPr lang="de-DE" sz="4000" b="1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8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1026"/>
          <p:cNvSpPr>
            <a:spLocks noChangeArrowheads="1"/>
          </p:cNvSpPr>
          <p:nvPr/>
        </p:nvSpPr>
        <p:spPr bwMode="auto">
          <a:xfrm>
            <a:off x="609600" y="838200"/>
            <a:ext cx="2933700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de-DE" sz="3000" dirty="0">
                <a:solidFill>
                  <a:schemeClr val="bg1"/>
                </a:solidFill>
                <a:latin typeface="Arial" charset="0"/>
              </a:rPr>
              <a:t>Auch ein Grund:</a:t>
            </a:r>
          </a:p>
        </p:txBody>
      </p:sp>
      <p:pic>
        <p:nvPicPr>
          <p:cNvPr id="18435" name="Picture 1027" descr="Folie13_Neu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" y="2741613"/>
            <a:ext cx="6172200" cy="3952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6" name="Rectangle 1028"/>
          <p:cNvSpPr>
            <a:spLocks noChangeArrowheads="1"/>
          </p:cNvSpPr>
          <p:nvPr/>
        </p:nvSpPr>
        <p:spPr bwMode="auto">
          <a:xfrm>
            <a:off x="533400" y="2057400"/>
            <a:ext cx="7138988" cy="477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rgbClr val="000000"/>
              </a:buClr>
            </a:pPr>
            <a:r>
              <a:rPr lang="de-DE" sz="2600" dirty="0"/>
              <a:t>Latein – ein Lieblingsfach für viele!</a:t>
            </a:r>
          </a:p>
          <a:p>
            <a:pPr marL="342900" indent="-342900">
              <a:spcBef>
                <a:spcPct val="20000"/>
              </a:spcBef>
              <a:buClr>
                <a:srgbClr val="000000"/>
              </a:buClr>
            </a:pPr>
            <a:endParaRPr lang="de-DE" sz="2600" dirty="0"/>
          </a:p>
        </p:txBody>
      </p:sp>
      <p:sp>
        <p:nvSpPr>
          <p:cNvPr id="5" name="Rectangle 13"/>
          <p:cNvSpPr>
            <a:spLocks noChangeArrowheads="1"/>
          </p:cNvSpPr>
          <p:nvPr/>
        </p:nvSpPr>
        <p:spPr bwMode="auto">
          <a:xfrm>
            <a:off x="0" y="0"/>
            <a:ext cx="9144000" cy="1981200"/>
          </a:xfrm>
          <a:prstGeom prst="rect">
            <a:avLst/>
          </a:prstGeom>
          <a:gradFill rotWithShape="0">
            <a:gsLst>
              <a:gs pos="0">
                <a:srgbClr val="8DA53F"/>
              </a:gs>
              <a:gs pos="100000">
                <a:schemeClr val="tx1"/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de-DE"/>
          </a:p>
        </p:txBody>
      </p:sp>
      <p:pic>
        <p:nvPicPr>
          <p:cNvPr id="6" name="Picture 14" descr="E:\Eigene Bilder\Latein\Rom\ForumRomanum_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86400" y="0"/>
            <a:ext cx="3657600" cy="1790700"/>
          </a:xfrm>
          <a:prstGeom prst="rect">
            <a:avLst/>
          </a:prstGeom>
          <a:noFill/>
        </p:spPr>
      </p:pic>
      <p:sp>
        <p:nvSpPr>
          <p:cNvPr id="7" name="Text Box 15"/>
          <p:cNvSpPr txBox="1">
            <a:spLocks noChangeArrowheads="1"/>
          </p:cNvSpPr>
          <p:nvPr/>
        </p:nvSpPr>
        <p:spPr bwMode="auto">
          <a:xfrm>
            <a:off x="0" y="188640"/>
            <a:ext cx="54864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de-DE" sz="2000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Fachschaft Latein des Pelizaeus-Gymnasiums</a:t>
            </a:r>
          </a:p>
        </p:txBody>
      </p:sp>
    </p:spTree>
    <p:custDataLst>
      <p:tags r:id="rId1"/>
    </p:custData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Rectangle 3"/>
          <p:cNvSpPr>
            <a:spLocks noChangeArrowheads="1"/>
          </p:cNvSpPr>
          <p:nvPr/>
        </p:nvSpPr>
        <p:spPr bwMode="auto">
          <a:xfrm>
            <a:off x="152400" y="609600"/>
            <a:ext cx="5159375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de-DE" sz="3000">
                <a:solidFill>
                  <a:schemeClr val="bg1"/>
                </a:solidFill>
                <a:latin typeface="Arial" charset="0"/>
              </a:rPr>
              <a:t>Latein am </a:t>
            </a:r>
          </a:p>
          <a:p>
            <a:r>
              <a:rPr lang="de-DE" sz="3000">
                <a:solidFill>
                  <a:schemeClr val="bg1"/>
                </a:solidFill>
                <a:latin typeface="Arial" charset="0"/>
              </a:rPr>
              <a:t>           Pelizaeus-Gymnasium</a:t>
            </a:r>
          </a:p>
        </p:txBody>
      </p:sp>
      <p:sp>
        <p:nvSpPr>
          <p:cNvPr id="19460" name="Rectangle 4"/>
          <p:cNvSpPr>
            <a:spLocks noChangeArrowheads="1"/>
          </p:cNvSpPr>
          <p:nvPr/>
        </p:nvSpPr>
        <p:spPr bwMode="auto">
          <a:xfrm>
            <a:off x="381000" y="2057400"/>
            <a:ext cx="5343128" cy="477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rgbClr val="000000"/>
              </a:buClr>
            </a:pPr>
            <a:r>
              <a:rPr lang="de-DE" sz="2600" dirty="0" smtClean="0"/>
              <a:t>Gemeinsame Fahrten nach Xanten Xanten </a:t>
            </a:r>
            <a:endParaRPr lang="de-DE" sz="2600" dirty="0"/>
          </a:p>
        </p:txBody>
      </p:sp>
      <p:sp>
        <p:nvSpPr>
          <p:cNvPr id="19465" name="Text Box 9"/>
          <p:cNvSpPr txBox="1">
            <a:spLocks noChangeArrowheads="1"/>
          </p:cNvSpPr>
          <p:nvPr/>
        </p:nvSpPr>
        <p:spPr bwMode="auto">
          <a:xfrm>
            <a:off x="5652120" y="2057400"/>
            <a:ext cx="2882280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de-DE" sz="2600" dirty="0"/>
              <a:t>und Trier</a:t>
            </a:r>
          </a:p>
        </p:txBody>
      </p:sp>
      <p:grpSp>
        <p:nvGrpSpPr>
          <p:cNvPr id="2" name="Group 13"/>
          <p:cNvGrpSpPr>
            <a:grpSpLocks/>
          </p:cNvGrpSpPr>
          <p:nvPr/>
        </p:nvGrpSpPr>
        <p:grpSpPr bwMode="auto">
          <a:xfrm>
            <a:off x="0" y="2590800"/>
            <a:ext cx="4038600" cy="3962400"/>
            <a:chOff x="0" y="1632"/>
            <a:chExt cx="2544" cy="2496"/>
          </a:xfrm>
        </p:grpSpPr>
        <p:sp>
          <p:nvSpPr>
            <p:cNvPr id="19464" name="Text Box 8"/>
            <p:cNvSpPr txBox="1">
              <a:spLocks noChangeArrowheads="1"/>
            </p:cNvSpPr>
            <p:nvPr/>
          </p:nvSpPr>
          <p:spPr bwMode="auto">
            <a:xfrm>
              <a:off x="0" y="3936"/>
              <a:ext cx="2544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de-DE" sz="1400">
                  <a:latin typeface="Arial" charset="0"/>
                </a:rPr>
                <a:t>Hafentempel im Archäologischen Park Xanten</a:t>
              </a:r>
            </a:p>
          </p:txBody>
        </p:sp>
        <p:pic>
          <p:nvPicPr>
            <p:cNvPr id="19467" name="Picture 11" descr="E:\Eigene Bilder\Latein\Xanten\apx_hafentempel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88" y="1632"/>
              <a:ext cx="1728" cy="2302"/>
            </a:xfrm>
            <a:prstGeom prst="rect">
              <a:avLst/>
            </a:prstGeom>
            <a:noFill/>
          </p:spPr>
        </p:pic>
      </p:grpSp>
      <p:grpSp>
        <p:nvGrpSpPr>
          <p:cNvPr id="3" name="Group 14"/>
          <p:cNvGrpSpPr>
            <a:grpSpLocks/>
          </p:cNvGrpSpPr>
          <p:nvPr/>
        </p:nvGrpSpPr>
        <p:grpSpPr bwMode="auto">
          <a:xfrm>
            <a:off x="3962400" y="2819400"/>
            <a:ext cx="4940300" cy="3733800"/>
            <a:chOff x="2496" y="1776"/>
            <a:chExt cx="3112" cy="2352"/>
          </a:xfrm>
        </p:grpSpPr>
        <p:pic>
          <p:nvPicPr>
            <p:cNvPr id="19466" name="Picture 10" descr="E:\Eigene Bilder\Latein\Trier\Porta_Nigra_Landseite.jp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496" y="1776"/>
              <a:ext cx="3112" cy="2124"/>
            </a:xfrm>
            <a:prstGeom prst="rect">
              <a:avLst/>
            </a:prstGeom>
            <a:noFill/>
          </p:spPr>
        </p:pic>
        <p:sp>
          <p:nvSpPr>
            <p:cNvPr id="19468" name="Text Box 12"/>
            <p:cNvSpPr txBox="1">
              <a:spLocks noChangeArrowheads="1"/>
            </p:cNvSpPr>
            <p:nvPr/>
          </p:nvSpPr>
          <p:spPr bwMode="auto">
            <a:xfrm>
              <a:off x="2784" y="3936"/>
              <a:ext cx="2544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de-DE" sz="1400">
                  <a:latin typeface="Arial" charset="0"/>
                </a:rPr>
                <a:t>Porta Nigra in Trier</a:t>
              </a:r>
            </a:p>
          </p:txBody>
        </p:sp>
      </p:grpSp>
      <p:sp>
        <p:nvSpPr>
          <p:cNvPr id="11" name="Rectangle 13"/>
          <p:cNvSpPr>
            <a:spLocks noChangeArrowheads="1"/>
          </p:cNvSpPr>
          <p:nvPr/>
        </p:nvSpPr>
        <p:spPr bwMode="auto">
          <a:xfrm>
            <a:off x="0" y="0"/>
            <a:ext cx="9144000" cy="1981200"/>
          </a:xfrm>
          <a:prstGeom prst="rect">
            <a:avLst/>
          </a:prstGeom>
          <a:gradFill rotWithShape="0">
            <a:gsLst>
              <a:gs pos="0">
                <a:srgbClr val="8DA53F"/>
              </a:gs>
              <a:gs pos="100000">
                <a:schemeClr val="tx1"/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de-DE"/>
          </a:p>
        </p:txBody>
      </p:sp>
      <p:pic>
        <p:nvPicPr>
          <p:cNvPr id="12" name="Picture 14" descr="E:\Eigene Bilder\Latein\Rom\ForumRomanum_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486400" y="0"/>
            <a:ext cx="3657600" cy="1790700"/>
          </a:xfrm>
          <a:prstGeom prst="rect">
            <a:avLst/>
          </a:prstGeom>
          <a:noFill/>
        </p:spPr>
      </p:pic>
      <p:sp>
        <p:nvSpPr>
          <p:cNvPr id="13" name="Text Box 15"/>
          <p:cNvSpPr txBox="1">
            <a:spLocks noChangeArrowheads="1"/>
          </p:cNvSpPr>
          <p:nvPr/>
        </p:nvSpPr>
        <p:spPr bwMode="auto">
          <a:xfrm>
            <a:off x="0" y="188640"/>
            <a:ext cx="54864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de-DE" sz="2000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Fachschaft Latein des Pelizaeus-Gymnasiums</a:t>
            </a:r>
          </a:p>
        </p:txBody>
      </p:sp>
    </p:spTree>
    <p:custDataLst>
      <p:tags r:id="rId1"/>
    </p:custData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Abs val="3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299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94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194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5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1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60" grpId="0" autoUpdateAnimBg="0"/>
      <p:bldP spid="19465" grpId="0" autoUpdateAnimBg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ChangeArrowheads="1"/>
          </p:cNvSpPr>
          <p:nvPr/>
        </p:nvSpPr>
        <p:spPr bwMode="auto">
          <a:xfrm>
            <a:off x="228600" y="609600"/>
            <a:ext cx="5867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r>
              <a:rPr lang="de-DE" sz="3000" dirty="0">
                <a:solidFill>
                  <a:schemeClr val="bg1"/>
                </a:solidFill>
                <a:latin typeface="Arial" charset="0"/>
              </a:rPr>
              <a:t>Schullaufbahn – </a:t>
            </a:r>
            <a:br>
              <a:rPr lang="de-DE" sz="3000" dirty="0">
                <a:solidFill>
                  <a:schemeClr val="bg1"/>
                </a:solidFill>
                <a:latin typeface="Arial" charset="0"/>
              </a:rPr>
            </a:br>
            <a:r>
              <a:rPr lang="de-DE" sz="3000" dirty="0">
                <a:solidFill>
                  <a:schemeClr val="bg1"/>
                </a:solidFill>
                <a:latin typeface="Arial" charset="0"/>
              </a:rPr>
              <a:t>                     nur mit Latein!</a:t>
            </a:r>
          </a:p>
        </p:txBody>
      </p:sp>
      <p:sp>
        <p:nvSpPr>
          <p:cNvPr id="20483" name="Text Box 3"/>
          <p:cNvSpPr txBox="1">
            <a:spLocks noChangeArrowheads="1"/>
          </p:cNvSpPr>
          <p:nvPr/>
        </p:nvSpPr>
        <p:spPr bwMode="auto">
          <a:xfrm>
            <a:off x="914400" y="2971800"/>
            <a:ext cx="6858000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de-DE" sz="4400" b="1" dirty="0"/>
              <a:t>Latein</a:t>
            </a:r>
          </a:p>
          <a:p>
            <a:pPr algn="ctr">
              <a:spcBef>
                <a:spcPct val="50000"/>
              </a:spcBef>
            </a:pPr>
            <a:r>
              <a:rPr lang="de-DE" sz="4000" b="1" dirty="0"/>
              <a:t> eine </a:t>
            </a:r>
            <a:r>
              <a:rPr lang="de-DE" sz="4000" b="1" u="sng" dirty="0"/>
              <a:t>gute Wahl</a:t>
            </a:r>
            <a:r>
              <a:rPr lang="de-DE" sz="4000" b="1" dirty="0"/>
              <a:t>!</a:t>
            </a:r>
          </a:p>
        </p:txBody>
      </p:sp>
      <p:sp>
        <p:nvSpPr>
          <p:cNvPr id="4" name="Rectangle 13"/>
          <p:cNvSpPr>
            <a:spLocks noChangeArrowheads="1"/>
          </p:cNvSpPr>
          <p:nvPr/>
        </p:nvSpPr>
        <p:spPr bwMode="auto">
          <a:xfrm>
            <a:off x="0" y="0"/>
            <a:ext cx="9144000" cy="1981200"/>
          </a:xfrm>
          <a:prstGeom prst="rect">
            <a:avLst/>
          </a:prstGeom>
          <a:gradFill rotWithShape="0">
            <a:gsLst>
              <a:gs pos="0">
                <a:srgbClr val="8DA53F"/>
              </a:gs>
              <a:gs pos="100000">
                <a:schemeClr val="tx1"/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de-DE"/>
          </a:p>
        </p:txBody>
      </p:sp>
      <p:pic>
        <p:nvPicPr>
          <p:cNvPr id="5" name="Picture 14" descr="E:\Eigene Bilder\Latein\Rom\ForumRomanum_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86400" y="0"/>
            <a:ext cx="3657600" cy="179070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04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04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3" grpId="0" autoUpdateAnimBg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feld 11"/>
          <p:cNvSpPr txBox="1"/>
          <p:nvPr/>
        </p:nvSpPr>
        <p:spPr>
          <a:xfrm>
            <a:off x="4429124" y="357166"/>
            <a:ext cx="3786214" cy="461665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</a:rPr>
              <a:t>Warum Latein? – Darum!</a:t>
            </a:r>
          </a:p>
        </p:txBody>
      </p:sp>
      <p:pic>
        <p:nvPicPr>
          <p:cNvPr id="13" name="Grafik 12" descr="latein kompetenzfach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40200" y="2349500"/>
            <a:ext cx="3375025" cy="214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Abgerundetes Rechteck 19"/>
          <p:cNvSpPr/>
          <p:nvPr/>
        </p:nvSpPr>
        <p:spPr>
          <a:xfrm>
            <a:off x="539321" y="4759333"/>
            <a:ext cx="3756384" cy="1643074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r>
              <a:rPr lang="de-DE" dirty="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Palatino Linotype" pitchFamily="18" charset="0"/>
              </a:rPr>
              <a:t>trainiert</a:t>
            </a:r>
          </a:p>
          <a:p>
            <a:pPr marL="742950" lvl="1" indent="-285750"/>
            <a:r>
              <a:rPr lang="de-DE" dirty="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Palatino Linotype" pitchFamily="18" charset="0"/>
              </a:rPr>
              <a:t>	analytisches, </a:t>
            </a:r>
          </a:p>
          <a:p>
            <a:pPr marL="742950" lvl="1" indent="-285750"/>
            <a:r>
              <a:rPr lang="de-DE" dirty="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Palatino Linotype" pitchFamily="18" charset="0"/>
              </a:rPr>
              <a:t>	kombinatorisches, </a:t>
            </a:r>
          </a:p>
          <a:p>
            <a:pPr marL="742950" lvl="1" indent="-285750"/>
            <a:r>
              <a:rPr lang="de-DE" dirty="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Palatino Linotype" pitchFamily="18" charset="0"/>
              </a:rPr>
              <a:t>	problemlösendes </a:t>
            </a:r>
          </a:p>
          <a:p>
            <a:pPr marL="742950" lvl="1" indent="-285750"/>
            <a:r>
              <a:rPr lang="de-DE" dirty="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Palatino Linotype" pitchFamily="18" charset="0"/>
              </a:rPr>
              <a:t>			            Denken</a:t>
            </a:r>
          </a:p>
        </p:txBody>
      </p:sp>
      <p:sp>
        <p:nvSpPr>
          <p:cNvPr id="21" name="Abgerundetes Rechteck 20"/>
          <p:cNvSpPr/>
          <p:nvPr/>
        </p:nvSpPr>
        <p:spPr>
          <a:xfrm>
            <a:off x="4680482" y="4608132"/>
            <a:ext cx="3993352" cy="1539668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r>
              <a:rPr lang="de-DE" dirty="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Palatino Linotype" pitchFamily="18" charset="0"/>
              </a:rPr>
              <a:t> schult</a:t>
            </a:r>
          </a:p>
          <a:p>
            <a:r>
              <a:rPr lang="de-DE" dirty="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Palatino Linotype" pitchFamily="18" charset="0"/>
              </a:rPr>
              <a:t>          Konzentration, </a:t>
            </a:r>
          </a:p>
          <a:p>
            <a:r>
              <a:rPr lang="de-DE" dirty="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Palatino Linotype" pitchFamily="18" charset="0"/>
              </a:rPr>
              <a:t>          Ausdauer,</a:t>
            </a:r>
          </a:p>
          <a:p>
            <a:r>
              <a:rPr lang="de-DE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Palatino Linotype" pitchFamily="18" charset="0"/>
              </a:rPr>
              <a:t>          Blick für Zusammenhänge,</a:t>
            </a:r>
          </a:p>
          <a:p>
            <a:r>
              <a:rPr lang="de-DE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Palatino Linotype" pitchFamily="18" charset="0"/>
              </a:rPr>
              <a:t>          Genauigkeit im Detail</a:t>
            </a:r>
          </a:p>
        </p:txBody>
      </p:sp>
      <p:sp>
        <p:nvSpPr>
          <p:cNvPr id="22" name="Abgerundetes Rechteck 21"/>
          <p:cNvSpPr/>
          <p:nvPr/>
        </p:nvSpPr>
        <p:spPr>
          <a:xfrm>
            <a:off x="208721" y="836712"/>
            <a:ext cx="4080913" cy="1584176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endParaRPr lang="de-DE" dirty="0">
              <a:solidFill>
                <a:srgbClr val="FFFF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Palatino Linotype" pitchFamily="18" charset="0"/>
            </a:endParaRPr>
          </a:p>
          <a:p>
            <a:r>
              <a:rPr lang="de-DE" dirty="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Palatino Linotype" pitchFamily="18" charset="0"/>
              </a:rPr>
              <a:t>ermöglicht</a:t>
            </a:r>
          </a:p>
          <a:p>
            <a:r>
              <a:rPr lang="de-DE" dirty="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Palatino Linotype" pitchFamily="18" charset="0"/>
              </a:rPr>
              <a:t>	breites Orientierungswissen,</a:t>
            </a:r>
          </a:p>
          <a:p>
            <a:r>
              <a:rPr lang="de-DE" dirty="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Palatino Linotype" pitchFamily="18" charset="0"/>
              </a:rPr>
              <a:t>	eigenständige und</a:t>
            </a:r>
            <a:br>
              <a:rPr lang="de-DE" dirty="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Palatino Linotype" pitchFamily="18" charset="0"/>
              </a:rPr>
            </a:br>
            <a:r>
              <a:rPr lang="de-DE" dirty="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Palatino Linotype" pitchFamily="18" charset="0"/>
              </a:rPr>
              <a:t>	kreative Lösungswege</a:t>
            </a:r>
          </a:p>
          <a:p>
            <a:endParaRPr lang="de-DE" dirty="0">
              <a:solidFill>
                <a:srgbClr val="FFFF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Palatino Linotype" pitchFamily="18" charset="0"/>
            </a:endParaRPr>
          </a:p>
        </p:txBody>
      </p:sp>
      <p:sp>
        <p:nvSpPr>
          <p:cNvPr id="28" name="Abgerundetes Rechteck 27"/>
          <p:cNvSpPr/>
          <p:nvPr/>
        </p:nvSpPr>
        <p:spPr>
          <a:xfrm>
            <a:off x="5581652" y="1241025"/>
            <a:ext cx="2928958" cy="1006004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r>
              <a:rPr lang="de-DE" dirty="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Palatino Linotype" pitchFamily="18" charset="0"/>
              </a:rPr>
              <a:t>vermittelt</a:t>
            </a:r>
          </a:p>
          <a:p>
            <a:r>
              <a:rPr lang="de-DE" dirty="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Palatino Linotype" pitchFamily="18" charset="0"/>
              </a:rPr>
              <a:t>	Lernstrategien,</a:t>
            </a:r>
          </a:p>
          <a:p>
            <a:r>
              <a:rPr lang="de-DE" dirty="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Palatino Linotype" pitchFamily="18" charset="0"/>
              </a:rPr>
              <a:t>	Arbeitstechniken</a:t>
            </a:r>
          </a:p>
        </p:txBody>
      </p:sp>
      <p:sp>
        <p:nvSpPr>
          <p:cNvPr id="30" name="Abgerundetes Rechteck 29"/>
          <p:cNvSpPr/>
          <p:nvPr/>
        </p:nvSpPr>
        <p:spPr>
          <a:xfrm>
            <a:off x="384148" y="3048203"/>
            <a:ext cx="2786082" cy="1084123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r>
              <a:rPr lang="de-DE" dirty="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Palatino Linotype" pitchFamily="18" charset="0"/>
              </a:rPr>
              <a:t>fördert </a:t>
            </a:r>
          </a:p>
          <a:p>
            <a:pPr marL="742950" lvl="1" indent="-285750"/>
            <a:r>
              <a:rPr lang="de-DE" dirty="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Palatino Linotype" pitchFamily="18" charset="0"/>
              </a:rPr>
              <a:t>	Gründlichkeit, </a:t>
            </a:r>
          </a:p>
          <a:p>
            <a:pPr marL="742950" lvl="1" indent="-285750"/>
            <a:r>
              <a:rPr lang="de-DE" dirty="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Palatino Linotype" pitchFamily="18" charset="0"/>
              </a:rPr>
              <a:t>	Systematik</a:t>
            </a:r>
          </a:p>
        </p:txBody>
      </p:sp>
      <p:cxnSp>
        <p:nvCxnSpPr>
          <p:cNvPr id="11" name="Gerade Verbindung 10"/>
          <p:cNvCxnSpPr/>
          <p:nvPr/>
        </p:nvCxnSpPr>
        <p:spPr>
          <a:xfrm>
            <a:off x="500034" y="609600"/>
            <a:ext cx="3857652" cy="0"/>
          </a:xfrm>
          <a:prstGeom prst="line">
            <a:avLst/>
          </a:prstGeom>
          <a:ln w="19050">
            <a:bevel/>
          </a:ln>
          <a:scene3d>
            <a:camera prst="orthographicFront"/>
            <a:lightRig rig="threePt" dir="t">
              <a:rot lat="0" lon="0" rev="600000"/>
            </a:lightRig>
          </a:scene3d>
          <a:sp3d extrusionH="76200" contourW="12700" prstMaterial="metal">
            <a:bevelT w="6350"/>
            <a:extrusionClr>
              <a:schemeClr val="accent6">
                <a:lumMod val="75000"/>
              </a:schemeClr>
            </a:extrusionClr>
            <a:contourClr>
              <a:schemeClr val="tx1">
                <a:lumMod val="65000"/>
                <a:lumOff val="35000"/>
              </a:schemeClr>
            </a:contourClr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Abgerundetes Rechteck 13"/>
          <p:cNvSpPr/>
          <p:nvPr/>
        </p:nvSpPr>
        <p:spPr>
          <a:xfrm>
            <a:off x="4696673" y="1233495"/>
            <a:ext cx="3054221" cy="896801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de-DE" dirty="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Palatino Linotype" pitchFamily="18" charset="0"/>
              </a:rPr>
              <a:t>historische, politische und philosophische Bildung</a:t>
            </a:r>
          </a:p>
        </p:txBody>
      </p:sp>
      <p:sp>
        <p:nvSpPr>
          <p:cNvPr id="15" name="Textfeld 14"/>
          <p:cNvSpPr txBox="1"/>
          <p:nvPr/>
        </p:nvSpPr>
        <p:spPr>
          <a:xfrm>
            <a:off x="4429124" y="357166"/>
            <a:ext cx="3786214" cy="461665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</a:rPr>
              <a:t>Warum Latein? – Darum!</a:t>
            </a:r>
          </a:p>
        </p:txBody>
      </p:sp>
      <p:pic>
        <p:nvPicPr>
          <p:cNvPr id="16" name="Grafik 15" descr="latein kulturfach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7900" y="2276475"/>
            <a:ext cx="3192463" cy="2149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Abgerundetes Rechteck 16"/>
          <p:cNvSpPr/>
          <p:nvPr/>
        </p:nvSpPr>
        <p:spPr>
          <a:xfrm>
            <a:off x="385734" y="1293797"/>
            <a:ext cx="3643338" cy="857256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de-DE" dirty="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Palatino Linotype" pitchFamily="18" charset="0"/>
              </a:rPr>
              <a:t>Kennenlernen immer wieder neuer Denkansätze in der europäischen Geistesgeschichte</a:t>
            </a:r>
          </a:p>
        </p:txBody>
      </p:sp>
      <p:sp>
        <p:nvSpPr>
          <p:cNvPr id="18" name="Abgerundetes Rechteck 17"/>
          <p:cNvSpPr/>
          <p:nvPr/>
        </p:nvSpPr>
        <p:spPr>
          <a:xfrm>
            <a:off x="242859" y="3968746"/>
            <a:ext cx="4214842" cy="1071570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</a:rPr>
              <a:t>Auseinandersetzung mit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</a:rPr>
              <a:t>Rezeptions- und Wirkungsgeschichte von Texten in Kunst, Musik, Literatur </a:t>
            </a:r>
          </a:p>
        </p:txBody>
      </p:sp>
      <p:sp>
        <p:nvSpPr>
          <p:cNvPr id="19" name="Abgerundetes Rechteck 18"/>
          <p:cNvSpPr/>
          <p:nvPr/>
        </p:nvSpPr>
        <p:spPr>
          <a:xfrm>
            <a:off x="3911600" y="5913454"/>
            <a:ext cx="4000528" cy="500066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</a:rPr>
              <a:t>Schlüssel zum Verstehen dieser Welt</a:t>
            </a:r>
          </a:p>
        </p:txBody>
      </p:sp>
      <p:sp>
        <p:nvSpPr>
          <p:cNvPr id="20" name="Abgerundetes Rechteck 19"/>
          <p:cNvSpPr/>
          <p:nvPr/>
        </p:nvSpPr>
        <p:spPr>
          <a:xfrm>
            <a:off x="4721203" y="4687894"/>
            <a:ext cx="3357585" cy="714380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</a:rPr>
              <a:t>Entwickeln eines Sinns für das ästhetisch Schöne</a:t>
            </a:r>
          </a:p>
        </p:txBody>
      </p:sp>
      <p:sp>
        <p:nvSpPr>
          <p:cNvPr id="22" name="Abgerundetes Rechteck 21"/>
          <p:cNvSpPr/>
          <p:nvPr/>
        </p:nvSpPr>
        <p:spPr>
          <a:xfrm>
            <a:off x="668346" y="5484821"/>
            <a:ext cx="2571767" cy="857257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</a:rPr>
              <a:t>Fundament der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</a:rPr>
              <a:t>europäischen Kultur</a:t>
            </a:r>
          </a:p>
        </p:txBody>
      </p:sp>
      <p:sp>
        <p:nvSpPr>
          <p:cNvPr id="23" name="Abgerundetes Rechteck 22"/>
          <p:cNvSpPr/>
          <p:nvPr/>
        </p:nvSpPr>
        <p:spPr>
          <a:xfrm>
            <a:off x="1102851" y="2598090"/>
            <a:ext cx="2560200" cy="935745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de-DE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Palatino Linotype" pitchFamily="18" charset="0"/>
              </a:rPr>
              <a:t>Bewusstsein einer europäischen Identität </a:t>
            </a:r>
          </a:p>
        </p:txBody>
      </p:sp>
      <p:cxnSp>
        <p:nvCxnSpPr>
          <p:cNvPr id="25" name="Gerade Verbindung 24"/>
          <p:cNvCxnSpPr/>
          <p:nvPr/>
        </p:nvCxnSpPr>
        <p:spPr>
          <a:xfrm>
            <a:off x="500034" y="609600"/>
            <a:ext cx="3857652" cy="0"/>
          </a:xfrm>
          <a:prstGeom prst="line">
            <a:avLst/>
          </a:prstGeom>
          <a:ln w="19050">
            <a:bevel/>
          </a:ln>
          <a:scene3d>
            <a:camera prst="orthographicFront"/>
            <a:lightRig rig="threePt" dir="t">
              <a:rot lat="0" lon="0" rev="600000"/>
            </a:lightRig>
          </a:scene3d>
          <a:sp3d extrusionH="76200" contourW="12700" prstMaterial="metal">
            <a:bevelT w="6350"/>
            <a:extrusionClr>
              <a:schemeClr val="accent6">
                <a:lumMod val="75000"/>
              </a:schemeClr>
            </a:extrusionClr>
            <a:contourClr>
              <a:schemeClr val="tx1">
                <a:lumMod val="65000"/>
                <a:lumOff val="35000"/>
              </a:schemeClr>
            </a:contourClr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0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70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900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1000"/>
                            </p:stCondLst>
                            <p:childTnLst>
                              <p:par>
                                <p:cTn id="3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3000"/>
                            </p:stCondLst>
                            <p:childTnLst>
                              <p:par>
                                <p:cTn id="3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5000"/>
                            </p:stCondLst>
                            <p:childTnLst>
                              <p:par>
                                <p:cTn id="4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ChangeArrowheads="1"/>
          </p:cNvSpPr>
          <p:nvPr/>
        </p:nvSpPr>
        <p:spPr bwMode="auto">
          <a:xfrm>
            <a:off x="533400" y="838200"/>
            <a:ext cx="2657475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de-DE" sz="3000">
                <a:solidFill>
                  <a:schemeClr val="bg1"/>
                </a:solidFill>
                <a:latin typeface="Arial" charset="0"/>
              </a:rPr>
              <a:t>Themenvielfalt</a:t>
            </a:r>
          </a:p>
        </p:txBody>
      </p:sp>
      <p:grpSp>
        <p:nvGrpSpPr>
          <p:cNvPr id="2" name="Group 6"/>
          <p:cNvGrpSpPr>
            <a:grpSpLocks/>
          </p:cNvGrpSpPr>
          <p:nvPr/>
        </p:nvGrpSpPr>
        <p:grpSpPr bwMode="auto">
          <a:xfrm>
            <a:off x="609600" y="2133600"/>
            <a:ext cx="5232400" cy="4298950"/>
            <a:chOff x="-204" y="0"/>
            <a:chExt cx="3696" cy="3497"/>
          </a:xfrm>
        </p:grpSpPr>
        <p:pic>
          <p:nvPicPr>
            <p:cNvPr id="11271" name="Picture 7" descr="Kalender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-204" y="0"/>
              <a:ext cx="3696" cy="31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1272" name="Text Box 8"/>
            <p:cNvSpPr txBox="1">
              <a:spLocks noChangeArrowheads="1"/>
            </p:cNvSpPr>
            <p:nvPr/>
          </p:nvSpPr>
          <p:spPr bwMode="auto">
            <a:xfrm>
              <a:off x="-159" y="3249"/>
              <a:ext cx="2540" cy="24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buClr>
                  <a:schemeClr val="hlink"/>
                </a:buClr>
                <a:buFont typeface="Wingdings" pitchFamily="2" charset="2"/>
                <a:buNone/>
              </a:pPr>
              <a:r>
                <a:rPr lang="de-DE" sz="1400">
                  <a:solidFill>
                    <a:srgbClr val="000000"/>
                  </a:solidFill>
                  <a:latin typeface="Arial" charset="0"/>
                </a:rPr>
                <a:t>Umzeichnung eines römischen Kalenders</a:t>
              </a:r>
            </a:p>
          </p:txBody>
        </p:sp>
      </p:grpSp>
      <p:grpSp>
        <p:nvGrpSpPr>
          <p:cNvPr id="3" name="Group 21"/>
          <p:cNvGrpSpPr>
            <a:grpSpLocks/>
          </p:cNvGrpSpPr>
          <p:nvPr/>
        </p:nvGrpSpPr>
        <p:grpSpPr bwMode="auto">
          <a:xfrm>
            <a:off x="685800" y="2209800"/>
            <a:ext cx="4876800" cy="4244975"/>
            <a:chOff x="288" y="1406"/>
            <a:chExt cx="3072" cy="2674"/>
          </a:xfrm>
        </p:grpSpPr>
        <p:pic>
          <p:nvPicPr>
            <p:cNvPr id="11279" name="Picture 15" descr="E:\Eigene Bilder\Latein\AntikeTheater\TheaterEpidauros.jp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36" y="1406"/>
              <a:ext cx="3024" cy="2302"/>
            </a:xfrm>
            <a:prstGeom prst="rect">
              <a:avLst/>
            </a:prstGeom>
            <a:noFill/>
          </p:spPr>
        </p:pic>
        <p:sp>
          <p:nvSpPr>
            <p:cNvPr id="11281" name="Text Box 17"/>
            <p:cNvSpPr txBox="1">
              <a:spLocks noChangeArrowheads="1"/>
            </p:cNvSpPr>
            <p:nvPr/>
          </p:nvSpPr>
          <p:spPr bwMode="auto">
            <a:xfrm>
              <a:off x="288" y="3888"/>
              <a:ext cx="2586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de-DE" sz="1400">
                  <a:latin typeface="Arial" charset="0"/>
                </a:rPr>
                <a:t>Rekonstruktionszeichnung eines antiken Theaters</a:t>
              </a:r>
            </a:p>
          </p:txBody>
        </p:sp>
      </p:grpSp>
      <p:grpSp>
        <p:nvGrpSpPr>
          <p:cNvPr id="4" name="Group 22"/>
          <p:cNvGrpSpPr>
            <a:grpSpLocks/>
          </p:cNvGrpSpPr>
          <p:nvPr/>
        </p:nvGrpSpPr>
        <p:grpSpPr bwMode="auto">
          <a:xfrm>
            <a:off x="609600" y="2133600"/>
            <a:ext cx="5257800" cy="4267200"/>
            <a:chOff x="3648" y="1248"/>
            <a:chExt cx="3312" cy="2688"/>
          </a:xfrm>
        </p:grpSpPr>
        <p:pic>
          <p:nvPicPr>
            <p:cNvPr id="11282" name="Picture 18" descr="E:\Eigene Bilder\Latein\ResRomanae\Römischer_Reisewagen.JP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3696" y="1248"/>
              <a:ext cx="3264" cy="2441"/>
            </a:xfrm>
            <a:prstGeom prst="rect">
              <a:avLst/>
            </a:prstGeom>
            <a:noFill/>
          </p:spPr>
        </p:pic>
        <p:sp>
          <p:nvSpPr>
            <p:cNvPr id="11283" name="Text Box 19"/>
            <p:cNvSpPr txBox="1">
              <a:spLocks noChangeArrowheads="1"/>
            </p:cNvSpPr>
            <p:nvPr/>
          </p:nvSpPr>
          <p:spPr bwMode="auto">
            <a:xfrm>
              <a:off x="3648" y="3744"/>
              <a:ext cx="2736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de-DE" sz="1400">
                  <a:latin typeface="Arial" charset="0"/>
                </a:rPr>
                <a:t>Rekonstruktion eines römischen Reisewagens</a:t>
              </a:r>
            </a:p>
          </p:txBody>
        </p:sp>
      </p:grpSp>
      <p:grpSp>
        <p:nvGrpSpPr>
          <p:cNvPr id="5" name="Group 25"/>
          <p:cNvGrpSpPr>
            <a:grpSpLocks/>
          </p:cNvGrpSpPr>
          <p:nvPr/>
        </p:nvGrpSpPr>
        <p:grpSpPr bwMode="auto">
          <a:xfrm>
            <a:off x="685800" y="2133600"/>
            <a:ext cx="6629400" cy="4267200"/>
            <a:chOff x="1584" y="1056"/>
            <a:chExt cx="4176" cy="2688"/>
          </a:xfrm>
        </p:grpSpPr>
        <p:pic>
          <p:nvPicPr>
            <p:cNvPr id="11287" name="Picture 23" descr="E:\Eigene Bilder\Latein\ResRomanae\Gladiatoren.jpg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1584" y="1056"/>
              <a:ext cx="4176" cy="2464"/>
            </a:xfrm>
            <a:prstGeom prst="rect">
              <a:avLst/>
            </a:prstGeom>
            <a:noFill/>
          </p:spPr>
        </p:pic>
        <p:sp>
          <p:nvSpPr>
            <p:cNvPr id="11288" name="Text Box 24"/>
            <p:cNvSpPr txBox="1">
              <a:spLocks noChangeArrowheads="1"/>
            </p:cNvSpPr>
            <p:nvPr/>
          </p:nvSpPr>
          <p:spPr bwMode="auto">
            <a:xfrm>
              <a:off x="1584" y="3552"/>
              <a:ext cx="1872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de-DE" sz="1400">
                  <a:latin typeface="Arial" charset="0"/>
                </a:rPr>
                <a:t>Römische Gladiatoren</a:t>
              </a:r>
            </a:p>
          </p:txBody>
        </p:sp>
      </p:grpSp>
      <p:sp>
        <p:nvSpPr>
          <p:cNvPr id="15" name="Rectangle 13"/>
          <p:cNvSpPr>
            <a:spLocks noChangeArrowheads="1"/>
          </p:cNvSpPr>
          <p:nvPr/>
        </p:nvSpPr>
        <p:spPr bwMode="auto">
          <a:xfrm>
            <a:off x="0" y="0"/>
            <a:ext cx="9144000" cy="1981200"/>
          </a:xfrm>
          <a:prstGeom prst="rect">
            <a:avLst/>
          </a:prstGeom>
          <a:gradFill rotWithShape="0">
            <a:gsLst>
              <a:gs pos="0">
                <a:srgbClr val="8DA53F"/>
              </a:gs>
              <a:gs pos="100000">
                <a:schemeClr val="tx1"/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de-DE"/>
          </a:p>
        </p:txBody>
      </p:sp>
      <p:pic>
        <p:nvPicPr>
          <p:cNvPr id="16" name="Picture 14" descr="E:\Eigene Bilder\Latein\Rom\ForumRomanum_2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486400" y="0"/>
            <a:ext cx="3657600" cy="1790700"/>
          </a:xfrm>
          <a:prstGeom prst="rect">
            <a:avLst/>
          </a:prstGeom>
          <a:noFill/>
        </p:spPr>
      </p:pic>
      <p:sp>
        <p:nvSpPr>
          <p:cNvPr id="18" name="Text Box 15"/>
          <p:cNvSpPr txBox="1">
            <a:spLocks noChangeArrowheads="1"/>
          </p:cNvSpPr>
          <p:nvPr/>
        </p:nvSpPr>
        <p:spPr bwMode="auto">
          <a:xfrm>
            <a:off x="0" y="188640"/>
            <a:ext cx="54864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de-DE" sz="2000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Fachschaft Latein des Pelizaeus-Gymnasiums</a:t>
            </a:r>
          </a:p>
        </p:txBody>
      </p:sp>
    </p:spTree>
    <p:custDataLst>
      <p:tags r:id="rId1"/>
    </p:custData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1" name="Rectangle 5"/>
          <p:cNvSpPr>
            <a:spLocks noChangeArrowheads="1"/>
          </p:cNvSpPr>
          <p:nvPr/>
        </p:nvSpPr>
        <p:spPr bwMode="auto">
          <a:xfrm>
            <a:off x="152400" y="685800"/>
            <a:ext cx="5354638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de-DE" sz="3000" dirty="0">
                <a:solidFill>
                  <a:schemeClr val="bg1"/>
                </a:solidFill>
                <a:latin typeface="Arial" charset="0"/>
              </a:rPr>
              <a:t>Umfangreiches</a:t>
            </a:r>
          </a:p>
          <a:p>
            <a:r>
              <a:rPr lang="de-DE" sz="3000" dirty="0">
                <a:solidFill>
                  <a:schemeClr val="bg1"/>
                </a:solidFill>
                <a:latin typeface="Arial" charset="0"/>
              </a:rPr>
              <a:t>                      Allgemeinwissen</a:t>
            </a:r>
          </a:p>
        </p:txBody>
      </p:sp>
      <p:sp>
        <p:nvSpPr>
          <p:cNvPr id="9222" name="Rectangle 6"/>
          <p:cNvSpPr>
            <a:spLocks noChangeArrowheads="1"/>
          </p:cNvSpPr>
          <p:nvPr/>
        </p:nvSpPr>
        <p:spPr bwMode="auto">
          <a:xfrm>
            <a:off x="304800" y="2133600"/>
            <a:ext cx="6011863" cy="477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rgbClr val="000000"/>
              </a:buClr>
            </a:pPr>
            <a:r>
              <a:rPr lang="de-DE" sz="2600" dirty="0"/>
              <a:t>Die Fabel vom Fuchs und den Trauben</a:t>
            </a:r>
          </a:p>
        </p:txBody>
      </p:sp>
      <p:sp>
        <p:nvSpPr>
          <p:cNvPr id="9223" name="Text Box 7"/>
          <p:cNvSpPr txBox="1">
            <a:spLocks noChangeArrowheads="1"/>
          </p:cNvSpPr>
          <p:nvPr/>
        </p:nvSpPr>
        <p:spPr bwMode="auto">
          <a:xfrm>
            <a:off x="5791200" y="2667000"/>
            <a:ext cx="2709863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sz="1800" dirty="0">
                <a:solidFill>
                  <a:srgbClr val="000000"/>
                </a:solidFill>
                <a:latin typeface="Arial" charset="0"/>
              </a:rPr>
              <a:t>lateinische Fabel von Phaedrus</a:t>
            </a:r>
          </a:p>
        </p:txBody>
      </p:sp>
      <p:sp>
        <p:nvSpPr>
          <p:cNvPr id="9224" name="Text Box 8"/>
          <p:cNvSpPr txBox="1">
            <a:spLocks noChangeArrowheads="1"/>
          </p:cNvSpPr>
          <p:nvPr/>
        </p:nvSpPr>
        <p:spPr bwMode="auto">
          <a:xfrm>
            <a:off x="5791200" y="3657600"/>
            <a:ext cx="2900363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sz="1800" dirty="0">
                <a:solidFill>
                  <a:srgbClr val="000000"/>
                </a:solidFill>
                <a:latin typeface="Arial" charset="0"/>
              </a:rPr>
              <a:t>deutsche Version von</a:t>
            </a:r>
            <a:br>
              <a:rPr lang="de-DE" sz="1800" dirty="0">
                <a:solidFill>
                  <a:srgbClr val="000000"/>
                </a:solidFill>
                <a:latin typeface="Arial" charset="0"/>
              </a:rPr>
            </a:br>
            <a:r>
              <a:rPr lang="de-DE" sz="1800" dirty="0">
                <a:solidFill>
                  <a:srgbClr val="000000"/>
                </a:solidFill>
                <a:latin typeface="Arial" charset="0"/>
              </a:rPr>
              <a:t>Lessing</a:t>
            </a:r>
          </a:p>
        </p:txBody>
      </p:sp>
      <p:sp>
        <p:nvSpPr>
          <p:cNvPr id="9225" name="Text Box 9"/>
          <p:cNvSpPr txBox="1">
            <a:spLocks noChangeArrowheads="1"/>
          </p:cNvSpPr>
          <p:nvPr/>
        </p:nvSpPr>
        <p:spPr bwMode="auto">
          <a:xfrm>
            <a:off x="5791200" y="4572000"/>
            <a:ext cx="2900363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sz="1800" dirty="0">
                <a:solidFill>
                  <a:srgbClr val="000000"/>
                </a:solidFill>
                <a:latin typeface="Arial" charset="0"/>
              </a:rPr>
              <a:t>französische Version von</a:t>
            </a:r>
            <a:br>
              <a:rPr lang="de-DE" sz="1800" dirty="0">
                <a:solidFill>
                  <a:srgbClr val="000000"/>
                </a:solidFill>
                <a:latin typeface="Arial" charset="0"/>
              </a:rPr>
            </a:br>
            <a:r>
              <a:rPr lang="de-DE" sz="1800" dirty="0">
                <a:solidFill>
                  <a:srgbClr val="000000"/>
                </a:solidFill>
                <a:latin typeface="Arial" charset="0"/>
              </a:rPr>
              <a:t>La Fontaine</a:t>
            </a:r>
          </a:p>
        </p:txBody>
      </p:sp>
      <p:grpSp>
        <p:nvGrpSpPr>
          <p:cNvPr id="2" name="Group 10"/>
          <p:cNvGrpSpPr>
            <a:grpSpLocks/>
          </p:cNvGrpSpPr>
          <p:nvPr/>
        </p:nvGrpSpPr>
        <p:grpSpPr bwMode="auto">
          <a:xfrm>
            <a:off x="381000" y="2722563"/>
            <a:ext cx="4751388" cy="4135437"/>
            <a:chOff x="295" y="1426"/>
            <a:chExt cx="2993" cy="2605"/>
          </a:xfrm>
        </p:grpSpPr>
        <p:sp>
          <p:nvSpPr>
            <p:cNvPr id="9227" name="Text Box 11"/>
            <p:cNvSpPr txBox="1">
              <a:spLocks noChangeArrowheads="1"/>
            </p:cNvSpPr>
            <p:nvPr/>
          </p:nvSpPr>
          <p:spPr bwMode="auto">
            <a:xfrm>
              <a:off x="295" y="3839"/>
              <a:ext cx="2948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de-DE" sz="1400" dirty="0">
                  <a:solidFill>
                    <a:srgbClr val="000000"/>
                  </a:solidFill>
                  <a:latin typeface="Arial" charset="0"/>
                </a:rPr>
                <a:t>Illustration aus dem 16. Jahrhundert</a:t>
              </a:r>
            </a:p>
          </p:txBody>
        </p:sp>
        <p:pic>
          <p:nvPicPr>
            <p:cNvPr id="9228" name="Picture 12" descr="Itinera1_NEU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40" y="1426"/>
              <a:ext cx="2948" cy="23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0" name="Rectangle 13"/>
          <p:cNvSpPr>
            <a:spLocks noChangeArrowheads="1"/>
          </p:cNvSpPr>
          <p:nvPr/>
        </p:nvSpPr>
        <p:spPr bwMode="auto">
          <a:xfrm>
            <a:off x="0" y="0"/>
            <a:ext cx="9144000" cy="1981200"/>
          </a:xfrm>
          <a:prstGeom prst="rect">
            <a:avLst/>
          </a:prstGeom>
          <a:gradFill rotWithShape="0">
            <a:gsLst>
              <a:gs pos="0">
                <a:srgbClr val="8DA53F"/>
              </a:gs>
              <a:gs pos="100000">
                <a:schemeClr val="tx1"/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spcBef>
                <a:spcPct val="50000"/>
              </a:spcBef>
            </a:pPr>
            <a:endParaRPr lang="de-DE" sz="2000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11" name="Picture 14" descr="E:\Eigene Bilder\Latein\Rom\ForumRomanum_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86400" y="0"/>
            <a:ext cx="3657600" cy="1790700"/>
          </a:xfrm>
          <a:prstGeom prst="rect">
            <a:avLst/>
          </a:prstGeom>
          <a:noFill/>
        </p:spPr>
      </p:pic>
      <p:sp>
        <p:nvSpPr>
          <p:cNvPr id="12" name="Text Box 15"/>
          <p:cNvSpPr txBox="1">
            <a:spLocks noChangeArrowheads="1"/>
          </p:cNvSpPr>
          <p:nvPr/>
        </p:nvSpPr>
        <p:spPr bwMode="auto">
          <a:xfrm>
            <a:off x="0" y="188640"/>
            <a:ext cx="54864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de-DE" sz="2000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Fachschaft Latein des Pelizaeus-Gymnasiums</a:t>
            </a:r>
          </a:p>
        </p:txBody>
      </p:sp>
    </p:spTree>
    <p:custDataLst>
      <p:tags r:id="rId1"/>
    </p:custData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2" grpId="0" autoUpdateAnimBg="0"/>
      <p:bldP spid="9223" grpId="0" autoUpdateAnimBg="0"/>
      <p:bldP spid="9224" grpId="0" autoUpdateAnimBg="0"/>
      <p:bldP spid="9225" grpId="0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Grafik 29" descr="latein sprachfach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313" y="1857375"/>
            <a:ext cx="3725862" cy="2420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feld 11"/>
          <p:cNvSpPr txBox="1"/>
          <p:nvPr/>
        </p:nvSpPr>
        <p:spPr>
          <a:xfrm>
            <a:off x="4429124" y="357166"/>
            <a:ext cx="3786214" cy="461665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</a:rPr>
              <a:t>Warum Latein? – Darum!</a:t>
            </a:r>
          </a:p>
        </p:txBody>
      </p:sp>
      <p:cxnSp>
        <p:nvCxnSpPr>
          <p:cNvPr id="13" name="Gerade Verbindung 12"/>
          <p:cNvCxnSpPr/>
          <p:nvPr/>
        </p:nvCxnSpPr>
        <p:spPr>
          <a:xfrm>
            <a:off x="500034" y="609600"/>
            <a:ext cx="3857652" cy="0"/>
          </a:xfrm>
          <a:prstGeom prst="line">
            <a:avLst/>
          </a:prstGeom>
          <a:ln w="19050">
            <a:bevel/>
          </a:ln>
          <a:scene3d>
            <a:camera prst="orthographicFront"/>
            <a:lightRig rig="threePt" dir="t">
              <a:rot lat="0" lon="0" rev="600000"/>
            </a:lightRig>
          </a:scene3d>
          <a:sp3d extrusionH="76200" contourW="12700" prstMaterial="metal">
            <a:bevelT w="6350"/>
            <a:extrusionClr>
              <a:schemeClr val="accent6">
                <a:lumMod val="75000"/>
              </a:schemeClr>
            </a:extrusionClr>
            <a:contourClr>
              <a:schemeClr val="tx1">
                <a:lumMod val="65000"/>
                <a:lumOff val="35000"/>
              </a:schemeClr>
            </a:contourClr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Abgerundetes Rechteck 13"/>
          <p:cNvSpPr/>
          <p:nvPr/>
        </p:nvSpPr>
        <p:spPr>
          <a:xfrm>
            <a:off x="5214942" y="1142984"/>
            <a:ext cx="2571768" cy="571504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</a:rPr>
              <a:t>Basissprache Europas</a:t>
            </a:r>
          </a:p>
        </p:txBody>
      </p:sp>
      <p:sp>
        <p:nvSpPr>
          <p:cNvPr id="16" name="Abgerundetes Rechteck 15"/>
          <p:cNvSpPr/>
          <p:nvPr/>
        </p:nvSpPr>
        <p:spPr>
          <a:xfrm>
            <a:off x="785786" y="1214422"/>
            <a:ext cx="2847996" cy="419104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</a:rPr>
              <a:t>Fremdwörter? Alles klar!</a:t>
            </a:r>
          </a:p>
        </p:txBody>
      </p:sp>
      <p:sp>
        <p:nvSpPr>
          <p:cNvPr id="19" name="Abgerundetes Rechteck 18"/>
          <p:cNvSpPr/>
          <p:nvPr/>
        </p:nvSpPr>
        <p:spPr>
          <a:xfrm>
            <a:off x="5357818" y="4980864"/>
            <a:ext cx="3500494" cy="1372168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</a:rPr>
              <a:t>Bewusstsein für die Überzeugungs- und Manipulationskraft von Sprache</a:t>
            </a:r>
          </a:p>
        </p:txBody>
      </p:sp>
      <p:sp>
        <p:nvSpPr>
          <p:cNvPr id="21" name="Abgerundetes Rechteck 20"/>
          <p:cNvSpPr/>
          <p:nvPr/>
        </p:nvSpPr>
        <p:spPr>
          <a:xfrm>
            <a:off x="4344654" y="2171690"/>
            <a:ext cx="4184630" cy="1000132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de-DE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Palatino Linotype" pitchFamily="18" charset="0"/>
              </a:rPr>
              <a:t>Bewusst und souverän mit der eigenen Sprache umgehen können (Sprachkompetenz)</a:t>
            </a:r>
          </a:p>
        </p:txBody>
      </p:sp>
      <p:sp>
        <p:nvSpPr>
          <p:cNvPr id="22" name="Abgerundetes Rechteck 21"/>
          <p:cNvSpPr/>
          <p:nvPr/>
        </p:nvSpPr>
        <p:spPr>
          <a:xfrm>
            <a:off x="571472" y="4429132"/>
            <a:ext cx="4429156" cy="857256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</a:rPr>
              <a:t>Latein als Modell von Sprache: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</a:rPr>
              <a:t>Verstehen, wie Sprache funktioniert </a:t>
            </a:r>
          </a:p>
        </p:txBody>
      </p:sp>
      <p:sp>
        <p:nvSpPr>
          <p:cNvPr id="23" name="Abgerundetes Rechteck 22"/>
          <p:cNvSpPr/>
          <p:nvPr/>
        </p:nvSpPr>
        <p:spPr>
          <a:xfrm>
            <a:off x="241270" y="5840430"/>
            <a:ext cx="4786345" cy="571504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</a:rPr>
              <a:t>Hilfe beim Erwerb weiterer Fremdsprachen</a:t>
            </a:r>
          </a:p>
        </p:txBody>
      </p:sp>
      <p:sp>
        <p:nvSpPr>
          <p:cNvPr id="24" name="Abgerundetes Rechteck 23"/>
          <p:cNvSpPr/>
          <p:nvPr/>
        </p:nvSpPr>
        <p:spPr>
          <a:xfrm>
            <a:off x="5495934" y="3609976"/>
            <a:ext cx="3071834" cy="857256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</a:rPr>
              <a:t>Texte verstehen und durchdringen 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0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70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900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1000"/>
                            </p:stCondLst>
                            <p:childTnLst>
                              <p:par>
                                <p:cTn id="3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3000"/>
                            </p:stCondLst>
                            <p:childTnLst>
                              <p:par>
                                <p:cTn id="3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5000"/>
                            </p:stCondLst>
                            <p:childTnLst>
                              <p:par>
                                <p:cTn id="4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ChangeArrowheads="1"/>
          </p:cNvSpPr>
          <p:nvPr/>
        </p:nvSpPr>
        <p:spPr bwMode="auto">
          <a:xfrm>
            <a:off x="152400" y="685800"/>
            <a:ext cx="5238750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de-DE" sz="3000" dirty="0">
                <a:solidFill>
                  <a:srgbClr val="FFFFFF"/>
                </a:solidFill>
                <a:latin typeface="Arial" charset="0"/>
              </a:rPr>
              <a:t>Verständnis für grammatische</a:t>
            </a:r>
            <a:br>
              <a:rPr lang="de-DE" sz="3000" dirty="0">
                <a:solidFill>
                  <a:srgbClr val="FFFFFF"/>
                </a:solidFill>
                <a:latin typeface="Arial" charset="0"/>
              </a:rPr>
            </a:br>
            <a:r>
              <a:rPr lang="de-DE" sz="3000" dirty="0">
                <a:solidFill>
                  <a:srgbClr val="FFFFFF"/>
                </a:solidFill>
                <a:latin typeface="Arial" charset="0"/>
              </a:rPr>
              <a:t>Strukturen</a:t>
            </a:r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381000" y="2209800"/>
            <a:ext cx="7696200" cy="3276600"/>
            <a:chOff x="277" y="962"/>
            <a:chExt cx="4907" cy="2572"/>
          </a:xfrm>
        </p:grpSpPr>
        <p:sp>
          <p:nvSpPr>
            <p:cNvPr id="13316" name="Text Box 4"/>
            <p:cNvSpPr txBox="1">
              <a:spLocks noChangeArrowheads="1"/>
            </p:cNvSpPr>
            <p:nvPr/>
          </p:nvSpPr>
          <p:spPr bwMode="auto">
            <a:xfrm>
              <a:off x="280" y="962"/>
              <a:ext cx="4904" cy="359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r>
                <a:rPr lang="en-US" dirty="0" err="1">
                  <a:solidFill>
                    <a:srgbClr val="000000"/>
                  </a:solidFill>
                  <a:latin typeface="Arial" charset="0"/>
                </a:rPr>
                <a:t>Welche</a:t>
              </a:r>
              <a:r>
                <a:rPr lang="en-US" dirty="0">
                  <a:solidFill>
                    <a:srgbClr val="000000"/>
                  </a:solidFill>
                  <a:latin typeface="Arial" charset="0"/>
                </a:rPr>
                <a:t> </a:t>
              </a:r>
              <a:r>
                <a:rPr lang="en-US" dirty="0" err="1">
                  <a:solidFill>
                    <a:srgbClr val="000000"/>
                  </a:solidFill>
                  <a:latin typeface="Arial" charset="0"/>
                </a:rPr>
                <a:t>Übersetzung</a:t>
              </a:r>
              <a:r>
                <a:rPr lang="en-US" dirty="0">
                  <a:solidFill>
                    <a:srgbClr val="000000"/>
                  </a:solidFill>
                  <a:latin typeface="Arial" charset="0"/>
                </a:rPr>
                <a:t> </a:t>
              </a:r>
              <a:r>
                <a:rPr lang="en-US" dirty="0" err="1">
                  <a:solidFill>
                    <a:srgbClr val="000000"/>
                  </a:solidFill>
                  <a:latin typeface="Arial" charset="0"/>
                </a:rPr>
                <a:t>trifft</a:t>
              </a:r>
              <a:r>
                <a:rPr lang="en-US" dirty="0">
                  <a:solidFill>
                    <a:srgbClr val="000000"/>
                  </a:solidFill>
                  <a:latin typeface="Arial" charset="0"/>
                </a:rPr>
                <a:t> den </a:t>
              </a:r>
              <a:r>
                <a:rPr lang="en-US" dirty="0" err="1">
                  <a:solidFill>
                    <a:srgbClr val="000000"/>
                  </a:solidFill>
                  <a:latin typeface="Arial" charset="0"/>
                </a:rPr>
                <a:t>Sachverhalt</a:t>
              </a:r>
              <a:r>
                <a:rPr lang="en-US" dirty="0">
                  <a:solidFill>
                    <a:srgbClr val="000000"/>
                  </a:solidFill>
                  <a:latin typeface="Arial" charset="0"/>
                </a:rPr>
                <a:t> am </a:t>
              </a:r>
              <a:r>
                <a:rPr lang="en-US" dirty="0" err="1">
                  <a:solidFill>
                    <a:srgbClr val="000000"/>
                  </a:solidFill>
                  <a:latin typeface="Arial" charset="0"/>
                </a:rPr>
                <a:t>besten</a:t>
              </a:r>
              <a:r>
                <a:rPr lang="en-US" dirty="0">
                  <a:solidFill>
                    <a:srgbClr val="000000"/>
                  </a:solidFill>
                  <a:latin typeface="Arial" charset="0"/>
                </a:rPr>
                <a:t>?</a:t>
              </a:r>
              <a:endParaRPr lang="de-DE" dirty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3317" name="Text Box 5"/>
            <p:cNvSpPr txBox="1">
              <a:spLocks noChangeArrowheads="1"/>
            </p:cNvSpPr>
            <p:nvPr/>
          </p:nvSpPr>
          <p:spPr bwMode="auto">
            <a:xfrm>
              <a:off x="277" y="1398"/>
              <a:ext cx="1633" cy="3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r>
                <a:rPr lang="en-US" sz="1400">
                  <a:solidFill>
                    <a:srgbClr val="000000"/>
                  </a:solidFill>
                  <a:latin typeface="Arial" charset="0"/>
                  <a:cs typeface="Times New Roman" charset="0"/>
                </a:rPr>
                <a:t>Ursus cupidus venit.</a:t>
              </a:r>
              <a:endParaRPr lang="en-US" sz="14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3318" name="Text Box 6"/>
            <p:cNvSpPr txBox="1">
              <a:spLocks noChangeArrowheads="1"/>
            </p:cNvSpPr>
            <p:nvPr/>
          </p:nvSpPr>
          <p:spPr bwMode="auto">
            <a:xfrm>
              <a:off x="2801" y="1398"/>
              <a:ext cx="1440" cy="31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r>
                <a:rPr lang="en-US" sz="1400">
                  <a:solidFill>
                    <a:srgbClr val="000000"/>
                  </a:solidFill>
                  <a:latin typeface="Arial" charset="0"/>
                  <a:cs typeface="Times New Roman" charset="0"/>
                </a:rPr>
                <a:t>Ursus timidus fugit.</a:t>
              </a:r>
              <a:endParaRPr lang="en-US" sz="1400">
                <a:solidFill>
                  <a:srgbClr val="000000"/>
                </a:solidFill>
                <a:latin typeface="Arial" charset="0"/>
              </a:endParaRPr>
            </a:p>
          </p:txBody>
        </p:sp>
        <p:pic>
          <p:nvPicPr>
            <p:cNvPr id="13319" name="Picture 7" descr="ursus_cupidus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40" y="1699"/>
              <a:ext cx="1838" cy="183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3320" name="Picture 8" descr="Ursus timidus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869" y="1697"/>
              <a:ext cx="1851" cy="18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3" name="Group 12"/>
          <p:cNvGrpSpPr>
            <a:grpSpLocks/>
          </p:cNvGrpSpPr>
          <p:nvPr/>
        </p:nvGrpSpPr>
        <p:grpSpPr bwMode="auto">
          <a:xfrm>
            <a:off x="381000" y="5562600"/>
            <a:ext cx="6318250" cy="533400"/>
            <a:chOff x="148" y="3504"/>
            <a:chExt cx="3980" cy="336"/>
          </a:xfrm>
        </p:grpSpPr>
        <p:sp>
          <p:nvSpPr>
            <p:cNvPr id="13322" name="Text Box 10"/>
            <p:cNvSpPr txBox="1">
              <a:spLocks noChangeArrowheads="1"/>
            </p:cNvSpPr>
            <p:nvPr/>
          </p:nvSpPr>
          <p:spPr bwMode="auto">
            <a:xfrm>
              <a:off x="148" y="3504"/>
              <a:ext cx="1633" cy="3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r>
                <a:rPr lang="en-US" sz="1400" dirty="0" err="1">
                  <a:solidFill>
                    <a:srgbClr val="000000"/>
                  </a:solidFill>
                  <a:latin typeface="Arial" charset="0"/>
                  <a:cs typeface="Times New Roman" charset="0"/>
                </a:rPr>
                <a:t>Der</a:t>
              </a:r>
              <a:r>
                <a:rPr lang="en-US" sz="1400" dirty="0">
                  <a:solidFill>
                    <a:srgbClr val="000000"/>
                  </a:solidFill>
                  <a:latin typeface="Arial" charset="0"/>
                  <a:cs typeface="Times New Roman" charset="0"/>
                </a:rPr>
                <a:t> </a:t>
              </a:r>
              <a:r>
                <a:rPr lang="en-US" sz="1400" dirty="0" err="1">
                  <a:solidFill>
                    <a:srgbClr val="000000"/>
                  </a:solidFill>
                  <a:latin typeface="Arial" charset="0"/>
                  <a:cs typeface="Times New Roman" charset="0"/>
                </a:rPr>
                <a:t>gierige</a:t>
              </a:r>
              <a:r>
                <a:rPr lang="en-US" sz="1400" dirty="0">
                  <a:solidFill>
                    <a:srgbClr val="000000"/>
                  </a:solidFill>
                  <a:latin typeface="Arial" charset="0"/>
                  <a:cs typeface="Times New Roman" charset="0"/>
                </a:rPr>
                <a:t> </a:t>
              </a:r>
              <a:r>
                <a:rPr lang="en-US" sz="1400" dirty="0" err="1">
                  <a:solidFill>
                    <a:srgbClr val="000000"/>
                  </a:solidFill>
                  <a:latin typeface="Arial" charset="0"/>
                  <a:cs typeface="Times New Roman" charset="0"/>
                </a:rPr>
                <a:t>Bär</a:t>
              </a:r>
              <a:r>
                <a:rPr lang="en-US" sz="1400" dirty="0">
                  <a:solidFill>
                    <a:srgbClr val="000000"/>
                  </a:solidFill>
                  <a:latin typeface="Arial" charset="0"/>
                  <a:cs typeface="Times New Roman" charset="0"/>
                </a:rPr>
                <a:t> </a:t>
              </a:r>
              <a:r>
                <a:rPr lang="en-US" sz="1400" dirty="0" err="1">
                  <a:solidFill>
                    <a:srgbClr val="000000"/>
                  </a:solidFill>
                  <a:latin typeface="Arial" charset="0"/>
                  <a:cs typeface="Times New Roman" charset="0"/>
                </a:rPr>
                <a:t>nähert</a:t>
              </a:r>
              <a:r>
                <a:rPr lang="en-US" sz="1400" dirty="0">
                  <a:solidFill>
                    <a:srgbClr val="000000"/>
                  </a:solidFill>
                  <a:latin typeface="Arial" charset="0"/>
                  <a:cs typeface="Times New Roman" charset="0"/>
                </a:rPr>
                <a:t> </a:t>
              </a:r>
              <a:r>
                <a:rPr lang="en-US" sz="1400" dirty="0" err="1">
                  <a:solidFill>
                    <a:srgbClr val="000000"/>
                  </a:solidFill>
                  <a:latin typeface="Arial" charset="0"/>
                  <a:cs typeface="Times New Roman" charset="0"/>
                </a:rPr>
                <a:t>sich</a:t>
              </a:r>
              <a:r>
                <a:rPr lang="en-US" sz="1400" dirty="0">
                  <a:solidFill>
                    <a:srgbClr val="000000"/>
                  </a:solidFill>
                  <a:latin typeface="Arial" charset="0"/>
                  <a:cs typeface="Times New Roman" charset="0"/>
                </a:rPr>
                <a:t>.</a:t>
              </a:r>
            </a:p>
            <a:p>
              <a:pPr eaLnBrk="0" hangingPunct="0"/>
              <a:r>
                <a:rPr lang="en-US" sz="1400" dirty="0" err="1">
                  <a:solidFill>
                    <a:srgbClr val="000000"/>
                  </a:solidFill>
                  <a:latin typeface="Arial" charset="0"/>
                  <a:cs typeface="Times New Roman" charset="0"/>
                </a:rPr>
                <a:t>Ein</a:t>
              </a:r>
              <a:r>
                <a:rPr lang="en-US" sz="1400" dirty="0">
                  <a:solidFill>
                    <a:srgbClr val="000000"/>
                  </a:solidFill>
                  <a:latin typeface="Arial" charset="0"/>
                  <a:cs typeface="Times New Roman" charset="0"/>
                </a:rPr>
                <a:t> </a:t>
              </a:r>
              <a:r>
                <a:rPr lang="en-US" sz="1400" dirty="0" err="1">
                  <a:solidFill>
                    <a:srgbClr val="000000"/>
                  </a:solidFill>
                  <a:latin typeface="Arial" charset="0"/>
                  <a:cs typeface="Times New Roman" charset="0"/>
                </a:rPr>
                <a:t>Bär</a:t>
              </a:r>
              <a:r>
                <a:rPr lang="en-US" sz="1400" dirty="0">
                  <a:solidFill>
                    <a:srgbClr val="000000"/>
                  </a:solidFill>
                  <a:latin typeface="Arial" charset="0"/>
                  <a:cs typeface="Times New Roman" charset="0"/>
                </a:rPr>
                <a:t> </a:t>
              </a:r>
              <a:r>
                <a:rPr lang="en-US" sz="1400" dirty="0" err="1">
                  <a:solidFill>
                    <a:srgbClr val="000000"/>
                  </a:solidFill>
                  <a:latin typeface="Arial" charset="0"/>
                  <a:cs typeface="Times New Roman" charset="0"/>
                </a:rPr>
                <a:t>nähert</a:t>
              </a:r>
              <a:r>
                <a:rPr lang="en-US" sz="1400" dirty="0">
                  <a:solidFill>
                    <a:srgbClr val="000000"/>
                  </a:solidFill>
                  <a:latin typeface="Arial" charset="0"/>
                  <a:cs typeface="Times New Roman" charset="0"/>
                </a:rPr>
                <a:t> </a:t>
              </a:r>
              <a:r>
                <a:rPr lang="en-US" sz="1400" dirty="0" err="1">
                  <a:solidFill>
                    <a:srgbClr val="000000"/>
                  </a:solidFill>
                  <a:latin typeface="Arial" charset="0"/>
                  <a:cs typeface="Times New Roman" charset="0"/>
                </a:rPr>
                <a:t>sich</a:t>
              </a:r>
              <a:r>
                <a:rPr lang="en-US" sz="1400" dirty="0">
                  <a:solidFill>
                    <a:srgbClr val="000000"/>
                  </a:solidFill>
                  <a:latin typeface="Arial" charset="0"/>
                  <a:cs typeface="Times New Roman" charset="0"/>
                </a:rPr>
                <a:t> </a:t>
              </a:r>
              <a:r>
                <a:rPr lang="en-US" sz="1400" dirty="0" err="1">
                  <a:solidFill>
                    <a:srgbClr val="000000"/>
                  </a:solidFill>
                  <a:latin typeface="Arial" charset="0"/>
                  <a:cs typeface="Times New Roman" charset="0"/>
                </a:rPr>
                <a:t>gierig</a:t>
              </a:r>
              <a:r>
                <a:rPr lang="en-US" sz="1400" dirty="0">
                  <a:solidFill>
                    <a:srgbClr val="000000"/>
                  </a:solidFill>
                  <a:latin typeface="Arial" charset="0"/>
                  <a:cs typeface="Times New Roman" charset="0"/>
                </a:rPr>
                <a:t>.</a:t>
              </a:r>
              <a:endParaRPr lang="en-US" sz="1400" dirty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3323" name="Text Box 11"/>
            <p:cNvSpPr txBox="1">
              <a:spLocks noChangeArrowheads="1"/>
            </p:cNvSpPr>
            <p:nvPr/>
          </p:nvSpPr>
          <p:spPr bwMode="auto">
            <a:xfrm>
              <a:off x="2688" y="3504"/>
              <a:ext cx="1440" cy="31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r>
                <a:rPr lang="en-US" sz="1400" dirty="0" err="1">
                  <a:solidFill>
                    <a:srgbClr val="000000"/>
                  </a:solidFill>
                  <a:latin typeface="Arial" charset="0"/>
                  <a:cs typeface="Times New Roman" charset="0"/>
                </a:rPr>
                <a:t>Der</a:t>
              </a:r>
              <a:r>
                <a:rPr lang="en-US" sz="1400" dirty="0">
                  <a:solidFill>
                    <a:srgbClr val="000000"/>
                  </a:solidFill>
                  <a:latin typeface="Arial" charset="0"/>
                  <a:cs typeface="Times New Roman" charset="0"/>
                </a:rPr>
                <a:t> </a:t>
              </a:r>
              <a:r>
                <a:rPr lang="en-US" sz="1400" dirty="0" err="1">
                  <a:solidFill>
                    <a:srgbClr val="000000"/>
                  </a:solidFill>
                  <a:latin typeface="Arial" charset="0"/>
                  <a:cs typeface="Times New Roman" charset="0"/>
                </a:rPr>
                <a:t>Bär</a:t>
              </a:r>
              <a:r>
                <a:rPr lang="en-US" sz="1400" dirty="0">
                  <a:solidFill>
                    <a:srgbClr val="000000"/>
                  </a:solidFill>
                  <a:latin typeface="Arial" charset="0"/>
                  <a:cs typeface="Times New Roman" charset="0"/>
                </a:rPr>
                <a:t> </a:t>
              </a:r>
              <a:r>
                <a:rPr lang="en-US" sz="1400" dirty="0" err="1">
                  <a:solidFill>
                    <a:srgbClr val="000000"/>
                  </a:solidFill>
                  <a:latin typeface="Arial" charset="0"/>
                  <a:cs typeface="Times New Roman" charset="0"/>
                </a:rPr>
                <a:t>flieht</a:t>
              </a:r>
              <a:r>
                <a:rPr lang="en-US" sz="1400" dirty="0">
                  <a:solidFill>
                    <a:srgbClr val="000000"/>
                  </a:solidFill>
                  <a:latin typeface="Arial" charset="0"/>
                  <a:cs typeface="Times New Roman" charset="0"/>
                </a:rPr>
                <a:t> </a:t>
              </a:r>
              <a:r>
                <a:rPr lang="en-US" sz="1400" dirty="0" err="1">
                  <a:solidFill>
                    <a:srgbClr val="000000"/>
                  </a:solidFill>
                  <a:latin typeface="Arial" charset="0"/>
                  <a:cs typeface="Times New Roman" charset="0"/>
                </a:rPr>
                <a:t>ängstlich</a:t>
              </a:r>
              <a:r>
                <a:rPr lang="en-US" sz="1400" dirty="0">
                  <a:solidFill>
                    <a:srgbClr val="000000"/>
                  </a:solidFill>
                  <a:latin typeface="Arial" charset="0"/>
                  <a:cs typeface="Times New Roman" charset="0"/>
                </a:rPr>
                <a:t>.</a:t>
              </a:r>
            </a:p>
            <a:p>
              <a:pPr eaLnBrk="0" hangingPunct="0"/>
              <a:r>
                <a:rPr lang="en-US" sz="1400" dirty="0" err="1">
                  <a:solidFill>
                    <a:srgbClr val="000000"/>
                  </a:solidFill>
                  <a:latin typeface="Arial" charset="0"/>
                  <a:cs typeface="Times New Roman" charset="0"/>
                </a:rPr>
                <a:t>Der</a:t>
              </a:r>
              <a:r>
                <a:rPr lang="en-US" sz="1400" dirty="0">
                  <a:solidFill>
                    <a:srgbClr val="000000"/>
                  </a:solidFill>
                  <a:latin typeface="Arial" charset="0"/>
                  <a:cs typeface="Times New Roman" charset="0"/>
                </a:rPr>
                <a:t> </a:t>
              </a:r>
              <a:r>
                <a:rPr lang="en-US" sz="1400" dirty="0" err="1">
                  <a:solidFill>
                    <a:srgbClr val="000000"/>
                  </a:solidFill>
                  <a:latin typeface="Arial" charset="0"/>
                  <a:cs typeface="Times New Roman" charset="0"/>
                </a:rPr>
                <a:t>ängstliche</a:t>
              </a:r>
              <a:r>
                <a:rPr lang="en-US" sz="1400" dirty="0">
                  <a:solidFill>
                    <a:srgbClr val="000000"/>
                  </a:solidFill>
                  <a:latin typeface="Arial" charset="0"/>
                  <a:cs typeface="Times New Roman" charset="0"/>
                </a:rPr>
                <a:t> </a:t>
              </a:r>
              <a:r>
                <a:rPr lang="en-US" sz="1400" dirty="0" err="1">
                  <a:solidFill>
                    <a:srgbClr val="000000"/>
                  </a:solidFill>
                  <a:latin typeface="Arial" charset="0"/>
                  <a:cs typeface="Times New Roman" charset="0"/>
                </a:rPr>
                <a:t>Bär</a:t>
              </a:r>
              <a:r>
                <a:rPr lang="en-US" sz="1400" dirty="0">
                  <a:solidFill>
                    <a:srgbClr val="000000"/>
                  </a:solidFill>
                  <a:latin typeface="Arial" charset="0"/>
                  <a:cs typeface="Times New Roman" charset="0"/>
                </a:rPr>
                <a:t> </a:t>
              </a:r>
              <a:r>
                <a:rPr lang="en-US" sz="1400" dirty="0" err="1">
                  <a:solidFill>
                    <a:srgbClr val="000000"/>
                  </a:solidFill>
                  <a:latin typeface="Arial" charset="0"/>
                  <a:cs typeface="Times New Roman" charset="0"/>
                </a:rPr>
                <a:t>flieht</a:t>
              </a:r>
              <a:r>
                <a:rPr lang="en-US" sz="1400" dirty="0">
                  <a:solidFill>
                    <a:srgbClr val="000000"/>
                  </a:solidFill>
                  <a:latin typeface="Arial" charset="0"/>
                  <a:cs typeface="Times New Roman" charset="0"/>
                </a:rPr>
                <a:t>.</a:t>
              </a:r>
              <a:endParaRPr lang="en-US" sz="1400" dirty="0">
                <a:solidFill>
                  <a:srgbClr val="000000"/>
                </a:solidFill>
                <a:latin typeface="Arial" charset="0"/>
              </a:endParaRPr>
            </a:p>
          </p:txBody>
        </p:sp>
      </p:grpSp>
      <p:sp>
        <p:nvSpPr>
          <p:cNvPr id="12" name="Rectangle 13"/>
          <p:cNvSpPr>
            <a:spLocks noChangeArrowheads="1"/>
          </p:cNvSpPr>
          <p:nvPr/>
        </p:nvSpPr>
        <p:spPr bwMode="auto">
          <a:xfrm>
            <a:off x="0" y="0"/>
            <a:ext cx="9144000" cy="1981200"/>
          </a:xfrm>
          <a:prstGeom prst="rect">
            <a:avLst/>
          </a:prstGeom>
          <a:gradFill rotWithShape="0">
            <a:gsLst>
              <a:gs pos="0">
                <a:srgbClr val="8DA53F"/>
              </a:gs>
              <a:gs pos="100000">
                <a:schemeClr val="tx1"/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de-DE"/>
          </a:p>
        </p:txBody>
      </p:sp>
      <p:pic>
        <p:nvPicPr>
          <p:cNvPr id="13" name="Picture 14" descr="E:\Eigene Bilder\Latein\Rom\ForumRomanum_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486400" y="0"/>
            <a:ext cx="3657600" cy="1790700"/>
          </a:xfrm>
          <a:prstGeom prst="rect">
            <a:avLst/>
          </a:prstGeom>
          <a:noFill/>
        </p:spPr>
      </p:pic>
      <p:sp>
        <p:nvSpPr>
          <p:cNvPr id="14" name="Text Box 15"/>
          <p:cNvSpPr txBox="1">
            <a:spLocks noChangeArrowheads="1"/>
          </p:cNvSpPr>
          <p:nvPr/>
        </p:nvSpPr>
        <p:spPr bwMode="auto">
          <a:xfrm>
            <a:off x="0" y="188640"/>
            <a:ext cx="54864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de-DE" sz="2000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Fachschaft Latein des Pelizaeus-Gymnasiums</a:t>
            </a:r>
          </a:p>
        </p:txBody>
      </p:sp>
    </p:spTree>
    <p:custDataLst>
      <p:tags r:id="rId1"/>
    </p:custData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ChangeArrowheads="1"/>
          </p:cNvSpPr>
          <p:nvPr/>
        </p:nvSpPr>
        <p:spPr bwMode="auto">
          <a:xfrm>
            <a:off x="381000" y="685800"/>
            <a:ext cx="4389438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de-DE" sz="3000">
                <a:solidFill>
                  <a:schemeClr val="bg1"/>
                </a:solidFill>
                <a:latin typeface="Arial" charset="0"/>
              </a:rPr>
              <a:t>Grundlage für</a:t>
            </a:r>
          </a:p>
          <a:p>
            <a:r>
              <a:rPr lang="de-DE" sz="3000">
                <a:solidFill>
                  <a:schemeClr val="bg1"/>
                </a:solidFill>
                <a:latin typeface="Arial" charset="0"/>
              </a:rPr>
              <a:t>weiteres Sprachenlernen</a:t>
            </a:r>
          </a:p>
        </p:txBody>
      </p:sp>
      <p:grpSp>
        <p:nvGrpSpPr>
          <p:cNvPr id="2" name="Group 6"/>
          <p:cNvGrpSpPr>
            <a:grpSpLocks/>
          </p:cNvGrpSpPr>
          <p:nvPr/>
        </p:nvGrpSpPr>
        <p:grpSpPr bwMode="auto">
          <a:xfrm>
            <a:off x="228600" y="2057400"/>
            <a:ext cx="6781800" cy="4616450"/>
            <a:chOff x="278" y="1226"/>
            <a:chExt cx="4282" cy="2956"/>
          </a:xfrm>
        </p:grpSpPr>
        <p:pic>
          <p:nvPicPr>
            <p:cNvPr id="16388" name="Picture 4" descr="E:\Eigene Bilder\Latein\Latein_Sprachen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36" y="1548"/>
              <a:ext cx="4224" cy="2634"/>
            </a:xfrm>
            <a:prstGeom prst="rect">
              <a:avLst/>
            </a:prstGeom>
            <a:noFill/>
          </p:spPr>
        </p:pic>
        <p:sp>
          <p:nvSpPr>
            <p:cNvPr id="16389" name="Text Box 5"/>
            <p:cNvSpPr txBox="1">
              <a:spLocks noChangeArrowheads="1"/>
            </p:cNvSpPr>
            <p:nvPr/>
          </p:nvSpPr>
          <p:spPr bwMode="auto">
            <a:xfrm>
              <a:off x="278" y="1226"/>
              <a:ext cx="2507" cy="29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de-DE" dirty="0"/>
                <a:t>Mutter Latein und ihre Töchter</a:t>
              </a:r>
            </a:p>
          </p:txBody>
        </p:sp>
      </p:grpSp>
      <p:pic>
        <p:nvPicPr>
          <p:cNvPr id="16391" name="Picture 7" descr="baum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05600" y="2057400"/>
            <a:ext cx="2314575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13"/>
          <p:cNvSpPr>
            <a:spLocks noChangeArrowheads="1"/>
          </p:cNvSpPr>
          <p:nvPr/>
        </p:nvSpPr>
        <p:spPr bwMode="auto">
          <a:xfrm>
            <a:off x="0" y="0"/>
            <a:ext cx="9144000" cy="1981200"/>
          </a:xfrm>
          <a:prstGeom prst="rect">
            <a:avLst/>
          </a:prstGeom>
          <a:gradFill rotWithShape="0">
            <a:gsLst>
              <a:gs pos="0">
                <a:srgbClr val="8DA53F"/>
              </a:gs>
              <a:gs pos="100000">
                <a:schemeClr val="tx1"/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de-DE"/>
          </a:p>
        </p:txBody>
      </p:sp>
      <p:pic>
        <p:nvPicPr>
          <p:cNvPr id="8" name="Picture 14" descr="E:\Eigene Bilder\Latein\Rom\ForumRomanum_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486400" y="0"/>
            <a:ext cx="3657600" cy="1790700"/>
          </a:xfrm>
          <a:prstGeom prst="rect">
            <a:avLst/>
          </a:prstGeom>
          <a:noFill/>
        </p:spPr>
      </p:pic>
      <p:sp>
        <p:nvSpPr>
          <p:cNvPr id="9" name="Text Box 15"/>
          <p:cNvSpPr txBox="1">
            <a:spLocks noChangeArrowheads="1"/>
          </p:cNvSpPr>
          <p:nvPr/>
        </p:nvSpPr>
        <p:spPr bwMode="auto">
          <a:xfrm>
            <a:off x="0" y="188640"/>
            <a:ext cx="54864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de-DE" sz="2000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Fachschaft Latein des Pelizaeus-Gymnasiums</a:t>
            </a:r>
          </a:p>
        </p:txBody>
      </p:sp>
    </p:spTree>
    <p:custDataLst>
      <p:tags r:id="rId1"/>
    </p:custData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feld 11"/>
          <p:cNvSpPr txBox="1"/>
          <p:nvPr/>
        </p:nvSpPr>
        <p:spPr>
          <a:xfrm>
            <a:off x="4429124" y="357166"/>
            <a:ext cx="3786214" cy="461665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</a:rPr>
              <a:t>Warum Latein? – Darum!</a:t>
            </a:r>
          </a:p>
        </p:txBody>
      </p:sp>
      <p:pic>
        <p:nvPicPr>
          <p:cNvPr id="13" name="Grafik 12" descr="latein kompetenzfach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40200" y="2349500"/>
            <a:ext cx="3375025" cy="214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Abgerundetes Rechteck 19"/>
          <p:cNvSpPr/>
          <p:nvPr/>
        </p:nvSpPr>
        <p:spPr>
          <a:xfrm>
            <a:off x="539321" y="4759333"/>
            <a:ext cx="3756384" cy="1643074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r>
              <a:rPr lang="de-DE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Palatino Linotype" pitchFamily="18" charset="0"/>
              </a:rPr>
              <a:t>trainiert</a:t>
            </a:r>
          </a:p>
          <a:p>
            <a:pPr marL="742950" lvl="1" indent="-285750"/>
            <a:r>
              <a:rPr lang="de-DE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Palatino Linotype" pitchFamily="18" charset="0"/>
              </a:rPr>
              <a:t>	analytisches, </a:t>
            </a:r>
          </a:p>
          <a:p>
            <a:pPr marL="742950" lvl="1" indent="-285750"/>
            <a:r>
              <a:rPr lang="de-DE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Palatino Linotype" pitchFamily="18" charset="0"/>
              </a:rPr>
              <a:t>	kombinatorisches, </a:t>
            </a:r>
          </a:p>
          <a:p>
            <a:pPr marL="742950" lvl="1" indent="-285750"/>
            <a:r>
              <a:rPr lang="de-DE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Palatino Linotype" pitchFamily="18" charset="0"/>
              </a:rPr>
              <a:t>	problemlösendes </a:t>
            </a:r>
          </a:p>
          <a:p>
            <a:pPr marL="742950" lvl="1" indent="-285750"/>
            <a:r>
              <a:rPr lang="de-DE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Palatino Linotype" pitchFamily="18" charset="0"/>
              </a:rPr>
              <a:t>			            Denken</a:t>
            </a:r>
          </a:p>
        </p:txBody>
      </p:sp>
      <p:sp>
        <p:nvSpPr>
          <p:cNvPr id="21" name="Abgerundetes Rechteck 20"/>
          <p:cNvSpPr/>
          <p:nvPr/>
        </p:nvSpPr>
        <p:spPr>
          <a:xfrm>
            <a:off x="4680482" y="4608132"/>
            <a:ext cx="3993352" cy="1539668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r>
              <a:rPr lang="de-DE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Palatino Linotype" pitchFamily="18" charset="0"/>
              </a:rPr>
              <a:t> schult</a:t>
            </a:r>
          </a:p>
          <a:p>
            <a:r>
              <a:rPr lang="de-DE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Palatino Linotype" pitchFamily="18" charset="0"/>
              </a:rPr>
              <a:t>          Konzentration, </a:t>
            </a:r>
          </a:p>
          <a:p>
            <a:r>
              <a:rPr lang="de-DE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Palatino Linotype" pitchFamily="18" charset="0"/>
              </a:rPr>
              <a:t>          Ausdauer,</a:t>
            </a:r>
          </a:p>
          <a:p>
            <a:r>
              <a:rPr lang="de-DE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Palatino Linotype" pitchFamily="18" charset="0"/>
              </a:rPr>
              <a:t>          Blick für Zusammenhänge,</a:t>
            </a:r>
          </a:p>
          <a:p>
            <a:r>
              <a:rPr lang="de-DE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Palatino Linotype" pitchFamily="18" charset="0"/>
              </a:rPr>
              <a:t>          Genauigkeit im Detail</a:t>
            </a:r>
          </a:p>
        </p:txBody>
      </p:sp>
      <p:sp>
        <p:nvSpPr>
          <p:cNvPr id="22" name="Abgerundetes Rechteck 21"/>
          <p:cNvSpPr/>
          <p:nvPr/>
        </p:nvSpPr>
        <p:spPr>
          <a:xfrm>
            <a:off x="208721" y="836712"/>
            <a:ext cx="4080913" cy="1584176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endParaRPr lang="de-DE" dirty="0">
              <a:solidFill>
                <a:srgbClr val="FFFF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Palatino Linotype" pitchFamily="18" charset="0"/>
            </a:endParaRPr>
          </a:p>
          <a:p>
            <a:r>
              <a:rPr lang="de-DE" dirty="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Palatino Linotype" pitchFamily="18" charset="0"/>
              </a:rPr>
              <a:t>ermöglicht</a:t>
            </a:r>
          </a:p>
          <a:p>
            <a:r>
              <a:rPr lang="de-DE" dirty="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Palatino Linotype" pitchFamily="18" charset="0"/>
              </a:rPr>
              <a:t>	breites Orientierungswissen,</a:t>
            </a:r>
          </a:p>
          <a:p>
            <a:r>
              <a:rPr lang="de-DE" dirty="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Palatino Linotype" pitchFamily="18" charset="0"/>
              </a:rPr>
              <a:t>	eigenständige und</a:t>
            </a:r>
            <a:br>
              <a:rPr lang="de-DE" dirty="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Palatino Linotype" pitchFamily="18" charset="0"/>
              </a:rPr>
            </a:br>
            <a:r>
              <a:rPr lang="de-DE" dirty="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Palatino Linotype" pitchFamily="18" charset="0"/>
              </a:rPr>
              <a:t>	kreative Lösungswege</a:t>
            </a:r>
          </a:p>
          <a:p>
            <a:endParaRPr lang="de-DE" dirty="0">
              <a:solidFill>
                <a:srgbClr val="FFFF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Palatino Linotype" pitchFamily="18" charset="0"/>
            </a:endParaRPr>
          </a:p>
        </p:txBody>
      </p:sp>
      <p:sp>
        <p:nvSpPr>
          <p:cNvPr id="28" name="Abgerundetes Rechteck 27"/>
          <p:cNvSpPr/>
          <p:nvPr/>
        </p:nvSpPr>
        <p:spPr>
          <a:xfrm>
            <a:off x="5581652" y="1241025"/>
            <a:ext cx="2928958" cy="1006004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r>
              <a:rPr lang="de-DE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Palatino Linotype" pitchFamily="18" charset="0"/>
              </a:rPr>
              <a:t>vermittelt</a:t>
            </a:r>
          </a:p>
          <a:p>
            <a:r>
              <a:rPr lang="de-DE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Palatino Linotype" pitchFamily="18" charset="0"/>
              </a:rPr>
              <a:t>	Lernstrategien,</a:t>
            </a:r>
          </a:p>
          <a:p>
            <a:r>
              <a:rPr lang="de-DE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Palatino Linotype" pitchFamily="18" charset="0"/>
              </a:rPr>
              <a:t>	Arbeitstechniken</a:t>
            </a:r>
          </a:p>
        </p:txBody>
      </p:sp>
      <p:sp>
        <p:nvSpPr>
          <p:cNvPr id="30" name="Abgerundetes Rechteck 29"/>
          <p:cNvSpPr/>
          <p:nvPr/>
        </p:nvSpPr>
        <p:spPr>
          <a:xfrm>
            <a:off x="384148" y="3048203"/>
            <a:ext cx="2786082" cy="1084123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r>
              <a:rPr lang="de-DE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Palatino Linotype" pitchFamily="18" charset="0"/>
              </a:rPr>
              <a:t>fördert </a:t>
            </a:r>
          </a:p>
          <a:p>
            <a:pPr marL="742950" lvl="1" indent="-285750"/>
            <a:r>
              <a:rPr lang="de-DE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Palatino Linotype" pitchFamily="18" charset="0"/>
              </a:rPr>
              <a:t>	Gründlichkeit, </a:t>
            </a:r>
          </a:p>
          <a:p>
            <a:pPr marL="742950" lvl="1" indent="-285750"/>
            <a:r>
              <a:rPr lang="de-DE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Palatino Linotype" pitchFamily="18" charset="0"/>
              </a:rPr>
              <a:t>	Systematik</a:t>
            </a:r>
          </a:p>
        </p:txBody>
      </p:sp>
      <p:cxnSp>
        <p:nvCxnSpPr>
          <p:cNvPr id="11" name="Gerade Verbindung 10"/>
          <p:cNvCxnSpPr/>
          <p:nvPr/>
        </p:nvCxnSpPr>
        <p:spPr>
          <a:xfrm>
            <a:off x="500034" y="609600"/>
            <a:ext cx="3857652" cy="0"/>
          </a:xfrm>
          <a:prstGeom prst="line">
            <a:avLst/>
          </a:prstGeom>
          <a:ln w="19050">
            <a:bevel/>
          </a:ln>
          <a:scene3d>
            <a:camera prst="orthographicFront"/>
            <a:lightRig rig="threePt" dir="t">
              <a:rot lat="0" lon="0" rev="600000"/>
            </a:lightRig>
          </a:scene3d>
          <a:sp3d extrusionH="76200" contourW="12700" prstMaterial="metal">
            <a:bevelT w="6350"/>
            <a:extrusionClr>
              <a:schemeClr val="accent6">
                <a:lumMod val="75000"/>
              </a:schemeClr>
            </a:extrusionClr>
            <a:contourClr>
              <a:schemeClr val="tx1">
                <a:lumMod val="65000"/>
                <a:lumOff val="35000"/>
              </a:schemeClr>
            </a:contourClr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40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60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80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2000"/>
                            </p:stCondLst>
                            <p:childTnLst>
                              <p:par>
                                <p:cTn id="3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ChangeArrowheads="1"/>
          </p:cNvSpPr>
          <p:nvPr/>
        </p:nvSpPr>
        <p:spPr bwMode="auto">
          <a:xfrm>
            <a:off x="228600" y="990600"/>
            <a:ext cx="4900613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de-DE" sz="3000">
                <a:solidFill>
                  <a:srgbClr val="FFFFFF"/>
                </a:solidFill>
                <a:latin typeface="Arial" charset="0"/>
              </a:rPr>
              <a:t>Entwicklung kreativer Kräfte</a:t>
            </a:r>
          </a:p>
        </p:txBody>
      </p:sp>
      <p:pic>
        <p:nvPicPr>
          <p:cNvPr id="17413" name="Picture 5" descr="E:\Eigene Bilder\Latein\Fachschaft\Latein_Kreativ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2209800"/>
            <a:ext cx="2755900" cy="4406900"/>
          </a:xfrm>
          <a:prstGeom prst="rect">
            <a:avLst/>
          </a:prstGeom>
          <a:noFill/>
        </p:spPr>
      </p:pic>
      <p:sp>
        <p:nvSpPr>
          <p:cNvPr id="17415" name="Text Box 7"/>
          <p:cNvSpPr txBox="1">
            <a:spLocks noChangeArrowheads="1"/>
          </p:cNvSpPr>
          <p:nvPr/>
        </p:nvSpPr>
        <p:spPr bwMode="auto">
          <a:xfrm>
            <a:off x="3635896" y="2780928"/>
            <a:ext cx="5334000" cy="347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buFont typeface="Wingdings" pitchFamily="2" charset="2"/>
              <a:buChar char="Ø"/>
            </a:pPr>
            <a:r>
              <a:rPr lang="de-DE" sz="2000" dirty="0"/>
              <a:t> Gestaltung eines eigenen Bildes</a:t>
            </a:r>
          </a:p>
          <a:p>
            <a:pPr>
              <a:spcBef>
                <a:spcPct val="50000"/>
              </a:spcBef>
              <a:buFont typeface="Wingdings" pitchFamily="2" charset="2"/>
              <a:buChar char="Ø"/>
            </a:pPr>
            <a:r>
              <a:rPr lang="de-DE" sz="2000" dirty="0"/>
              <a:t> Erstellung einer Bildkollage</a:t>
            </a:r>
          </a:p>
          <a:p>
            <a:pPr>
              <a:spcBef>
                <a:spcPct val="50000"/>
              </a:spcBef>
              <a:buFont typeface="Wingdings" pitchFamily="2" charset="2"/>
              <a:buChar char="Ø"/>
            </a:pPr>
            <a:r>
              <a:rPr lang="de-DE" sz="2000" dirty="0"/>
              <a:t> einen Comic nach einer lateinischen </a:t>
            </a:r>
            <a:br>
              <a:rPr lang="de-DE" sz="2000" dirty="0"/>
            </a:br>
            <a:r>
              <a:rPr lang="de-DE" sz="2000" dirty="0"/>
              <a:t>    Erzählung gestalten</a:t>
            </a:r>
          </a:p>
          <a:p>
            <a:pPr>
              <a:spcBef>
                <a:spcPct val="50000"/>
              </a:spcBef>
              <a:buFont typeface="Wingdings" pitchFamily="2" charset="2"/>
              <a:buChar char="Ø"/>
            </a:pPr>
            <a:r>
              <a:rPr lang="de-DE" sz="2000" dirty="0"/>
              <a:t> Verfassen eines Gedichtes / eines Liedes</a:t>
            </a:r>
          </a:p>
          <a:p>
            <a:pPr>
              <a:spcBef>
                <a:spcPct val="50000"/>
              </a:spcBef>
              <a:buFont typeface="Wingdings" pitchFamily="2" charset="2"/>
              <a:buChar char="Ø"/>
            </a:pPr>
            <a:r>
              <a:rPr lang="de-DE" sz="2000" dirty="0"/>
              <a:t> Abfassung einer Rede</a:t>
            </a:r>
          </a:p>
          <a:p>
            <a:pPr>
              <a:spcBef>
                <a:spcPct val="50000"/>
              </a:spcBef>
              <a:buFont typeface="Wingdings" pitchFamily="2" charset="2"/>
              <a:buChar char="Ø"/>
            </a:pPr>
            <a:r>
              <a:rPr lang="de-DE" sz="2000" dirty="0"/>
              <a:t> Dialoge inszenieren</a:t>
            </a:r>
          </a:p>
          <a:p>
            <a:pPr>
              <a:spcBef>
                <a:spcPct val="50000"/>
              </a:spcBef>
              <a:buFont typeface="Wingdings" pitchFamily="2" charset="2"/>
              <a:buChar char="Ø"/>
            </a:pPr>
            <a:r>
              <a:rPr lang="de-DE" sz="2000" dirty="0"/>
              <a:t> Gestaltung eines Drehbuchs </a:t>
            </a:r>
          </a:p>
        </p:txBody>
      </p:sp>
      <p:sp>
        <p:nvSpPr>
          <p:cNvPr id="5" name="Rectangle 13"/>
          <p:cNvSpPr>
            <a:spLocks noChangeArrowheads="1"/>
          </p:cNvSpPr>
          <p:nvPr/>
        </p:nvSpPr>
        <p:spPr bwMode="auto">
          <a:xfrm>
            <a:off x="0" y="0"/>
            <a:ext cx="9144000" cy="1981200"/>
          </a:xfrm>
          <a:prstGeom prst="rect">
            <a:avLst/>
          </a:prstGeom>
          <a:gradFill rotWithShape="0">
            <a:gsLst>
              <a:gs pos="0">
                <a:srgbClr val="8DA53F"/>
              </a:gs>
              <a:gs pos="100000">
                <a:schemeClr val="tx1"/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de-DE"/>
          </a:p>
        </p:txBody>
      </p:sp>
      <p:pic>
        <p:nvPicPr>
          <p:cNvPr id="6" name="Picture 14" descr="E:\Eigene Bilder\Latein\Rom\ForumRomanum_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86400" y="0"/>
            <a:ext cx="3657600" cy="1790700"/>
          </a:xfrm>
          <a:prstGeom prst="rect">
            <a:avLst/>
          </a:prstGeom>
          <a:noFill/>
        </p:spPr>
      </p:pic>
      <p:sp>
        <p:nvSpPr>
          <p:cNvPr id="7" name="Text Box 15"/>
          <p:cNvSpPr txBox="1">
            <a:spLocks noChangeArrowheads="1"/>
          </p:cNvSpPr>
          <p:nvPr/>
        </p:nvSpPr>
        <p:spPr bwMode="auto">
          <a:xfrm>
            <a:off x="0" y="188640"/>
            <a:ext cx="54864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de-DE" sz="2000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Fachschaft Latein des Pelizaeus-Gymnasiums</a:t>
            </a:r>
          </a:p>
        </p:txBody>
      </p:sp>
    </p:spTree>
    <p:custDataLst>
      <p:tags r:id="rId1"/>
    </p:custData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74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5" grpId="0" autoUpdateAnimBg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4|3.5|3.1|3.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4|3.3|3|3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9|2.7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3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3|2.8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3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2"/>
</p:tagLst>
</file>

<file path=ppt/theme/theme1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344</Words>
  <Application>Microsoft Office PowerPoint</Application>
  <PresentationFormat>Bildschirmpräsentation (4:3)</PresentationFormat>
  <Paragraphs>112</Paragraphs>
  <Slides>13</Slides>
  <Notes>0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13</vt:i4>
      </vt:variant>
    </vt:vector>
  </HeadingPairs>
  <TitlesOfParts>
    <vt:vector size="14" baseType="lpstr">
      <vt:lpstr>Larissa-Design</vt:lpstr>
      <vt:lpstr>Folie 1</vt:lpstr>
      <vt:lpstr>Folie 2</vt:lpstr>
      <vt:lpstr>Folie 3</vt:lpstr>
      <vt:lpstr>Folie 4</vt:lpstr>
      <vt:lpstr>Folie 5</vt:lpstr>
      <vt:lpstr>Folie 6</vt:lpstr>
      <vt:lpstr>Folie 7</vt:lpstr>
      <vt:lpstr>Folie 8</vt:lpstr>
      <vt:lpstr>Folie 9</vt:lpstr>
      <vt:lpstr>Folie 10</vt:lpstr>
      <vt:lpstr>Folie 11</vt:lpstr>
      <vt:lpstr>Folie 12</vt:lpstr>
      <vt:lpstr>Folie 13</vt:lpstr>
    </vt:vector>
  </TitlesOfParts>
  <Company>TUEV SUED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Folie 1</dc:title>
  <dc:creator>Michi</dc:creator>
  <cp:lastModifiedBy>WJG</cp:lastModifiedBy>
  <cp:revision>45</cp:revision>
  <dcterms:created xsi:type="dcterms:W3CDTF">2010-02-18T08:00:41Z</dcterms:created>
  <dcterms:modified xsi:type="dcterms:W3CDTF">2015-04-15T15:09:21Z</dcterms:modified>
</cp:coreProperties>
</file>